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heme/themeOverride2.xml" ContentType="application/vnd.openxmlformats-officedocument.themeOverride+xml"/>
  <Override PartName="/ppt/charts/chart12.xml" ContentType="application/vnd.openxmlformats-officedocument.drawingml.chart+xml"/>
  <Override PartName="/ppt/theme/themeOverride3.xml" ContentType="application/vnd.openxmlformats-officedocument.themeOverride+xml"/>
  <Override PartName="/ppt/charts/chart13.xml" ContentType="application/vnd.openxmlformats-officedocument.drawingml.chart+xml"/>
  <Override PartName="/ppt/theme/themeOverride4.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9" r:id="rId5"/>
  </p:sldMasterIdLst>
  <p:notesMasterIdLst>
    <p:notesMasterId r:id="rId30"/>
  </p:notesMasterIdLst>
  <p:sldIdLst>
    <p:sldId id="334" r:id="rId6"/>
    <p:sldId id="335" r:id="rId7"/>
    <p:sldId id="349" r:id="rId8"/>
    <p:sldId id="348" r:id="rId9"/>
    <p:sldId id="354" r:id="rId10"/>
    <p:sldId id="336" r:id="rId11"/>
    <p:sldId id="337" r:id="rId12"/>
    <p:sldId id="338" r:id="rId13"/>
    <p:sldId id="361" r:id="rId14"/>
    <p:sldId id="362" r:id="rId15"/>
    <p:sldId id="363" r:id="rId16"/>
    <p:sldId id="364" r:id="rId17"/>
    <p:sldId id="355" r:id="rId18"/>
    <p:sldId id="339" r:id="rId19"/>
    <p:sldId id="353" r:id="rId20"/>
    <p:sldId id="359" r:id="rId21"/>
    <p:sldId id="356" r:id="rId22"/>
    <p:sldId id="340" r:id="rId23"/>
    <p:sldId id="365" r:id="rId24"/>
    <p:sldId id="342" r:id="rId25"/>
    <p:sldId id="343" r:id="rId26"/>
    <p:sldId id="344" r:id="rId27"/>
    <p:sldId id="345" r:id="rId28"/>
    <p:sldId id="36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4">
          <p15:clr>
            <a:srgbClr val="A4A3A4"/>
          </p15:clr>
        </p15:guide>
        <p15:guide id="2" orient="horz" pos="4152">
          <p15:clr>
            <a:srgbClr val="A4A3A4"/>
          </p15:clr>
        </p15:guide>
        <p15:guide id="3" orient="horz" pos="269">
          <p15:clr>
            <a:srgbClr val="A4A3A4"/>
          </p15:clr>
        </p15:guide>
        <p15:guide id="4" orient="horz" pos="715">
          <p15:clr>
            <a:srgbClr val="A4A3A4"/>
          </p15:clr>
        </p15:guide>
        <p15:guide id="5" orient="horz" pos="2160">
          <p15:clr>
            <a:srgbClr val="A4A3A4"/>
          </p15:clr>
        </p15:guide>
        <p15:guide id="6" orient="horz" pos="3598">
          <p15:clr>
            <a:srgbClr val="A4A3A4"/>
          </p15:clr>
        </p15:guide>
        <p15:guide id="7" orient="horz" pos="4026">
          <p15:clr>
            <a:srgbClr val="A4A3A4"/>
          </p15:clr>
        </p15:guide>
        <p15:guide id="8" pos="7449">
          <p15:clr>
            <a:srgbClr val="A4A3A4"/>
          </p15:clr>
        </p15:guide>
        <p15:guide id="9" pos="3840">
          <p15:clr>
            <a:srgbClr val="A4A3A4"/>
          </p15:clr>
        </p15:guide>
        <p15:guide id="10" pos="2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kblad, Mikaela (TSSTK)" initials="EM(" lastIdx="0" clrIdx="0">
    <p:extLst>
      <p:ext uri="{19B8F6BF-5375-455C-9EA6-DF929625EA0E}">
        <p15:presenceInfo xmlns:p15="http://schemas.microsoft.com/office/powerpoint/2012/main" userId="Ekblad, Mikaela (TSST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E6304B"/>
    <a:srgbClr val="C6C6C6"/>
    <a:srgbClr val="848484"/>
    <a:srgbClr val="E7E7E7"/>
    <a:srgbClr val="C0C0C0"/>
    <a:srgbClr val="989898"/>
    <a:srgbClr val="000000"/>
    <a:srgbClr val="717171"/>
    <a:srgbClr val="C8D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476" autoAdjust="0"/>
  </p:normalViewPr>
  <p:slideViewPr>
    <p:cSldViewPr snapToGrid="0" showGuides="1">
      <p:cViewPr varScale="1">
        <p:scale>
          <a:sx n="68" d="100"/>
          <a:sy n="68" d="100"/>
        </p:scale>
        <p:origin x="500" y="60"/>
      </p:cViewPr>
      <p:guideLst>
        <p:guide orient="horz" pos="1074"/>
        <p:guide orient="horz" pos="4152"/>
        <p:guide orient="horz" pos="269"/>
        <p:guide orient="horz" pos="715"/>
        <p:guide orient="horz" pos="2160"/>
        <p:guide orient="horz" pos="3598"/>
        <p:guide orient="horz" pos="4026"/>
        <p:guide pos="7449"/>
        <p:guide pos="3840"/>
        <p:guide pos="224"/>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2.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4.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78765013448903E-2"/>
          <c:y val="0.12616742550188501"/>
          <c:w val="0.922318529236833"/>
          <c:h val="0.80716492380228699"/>
        </c:manualLayout>
      </c:layout>
      <c:barChart>
        <c:barDir val="col"/>
        <c:grouping val="clustered"/>
        <c:varyColors val="0"/>
        <c:ser>
          <c:idx val="0"/>
          <c:order val="0"/>
          <c:tx>
            <c:strRef>
              <c:f>Sheet1!$B$1</c:f>
              <c:strCache>
                <c:ptCount val="1"/>
                <c:pt idx="0">
                  <c:v>Totalt</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1-2447-49E0-8D6B-6FE5CE63CA26}"/>
              </c:ext>
            </c:extLst>
          </c:dPt>
          <c:dPt>
            <c:idx val="1"/>
            <c:invertIfNegative val="0"/>
            <c:bubble3D val="0"/>
            <c:extLst>
              <c:ext xmlns:c16="http://schemas.microsoft.com/office/drawing/2014/chart" uri="{C3380CC4-5D6E-409C-BE32-E72D297353CC}">
                <c16:uniqueId val="{00000003-2447-49E0-8D6B-6FE5CE63CA26}"/>
              </c:ext>
            </c:extLst>
          </c:dPt>
          <c:dPt>
            <c:idx val="2"/>
            <c:invertIfNegative val="0"/>
            <c:bubble3D val="0"/>
            <c:extLst>
              <c:ext xmlns:c16="http://schemas.microsoft.com/office/drawing/2014/chart" uri="{C3380CC4-5D6E-409C-BE32-E72D297353CC}">
                <c16:uniqueId val="{00000005-2447-49E0-8D6B-6FE5CE63CA26}"/>
              </c:ext>
            </c:extLst>
          </c:dPt>
          <c:dPt>
            <c:idx val="3"/>
            <c:invertIfNegative val="0"/>
            <c:bubble3D val="0"/>
            <c:extLst>
              <c:ext xmlns:c16="http://schemas.microsoft.com/office/drawing/2014/chart" uri="{C3380CC4-5D6E-409C-BE32-E72D297353CC}">
                <c16:uniqueId val="{00000007-2447-49E0-8D6B-6FE5CE63CA26}"/>
              </c:ext>
            </c:extLst>
          </c:dPt>
          <c:dPt>
            <c:idx val="8"/>
            <c:invertIfNegative val="0"/>
            <c:bubble3D val="0"/>
            <c:extLst>
              <c:ext xmlns:c16="http://schemas.microsoft.com/office/drawing/2014/chart" uri="{C3380CC4-5D6E-409C-BE32-E72D297353CC}">
                <c16:uniqueId val="{0000000E-2447-49E0-8D6B-6FE5CE63CA26}"/>
              </c:ext>
            </c:extLst>
          </c:dPt>
          <c:dPt>
            <c:idx val="9"/>
            <c:invertIfNegative val="0"/>
            <c:bubble3D val="0"/>
            <c:extLst>
              <c:ext xmlns:c16="http://schemas.microsoft.com/office/drawing/2014/chart" uri="{C3380CC4-5D6E-409C-BE32-E72D297353CC}">
                <c16:uniqueId val="{0000000F-2447-49E0-8D6B-6FE5CE63CA26}"/>
              </c:ext>
            </c:extLst>
          </c:dPt>
          <c:dPt>
            <c:idx val="11"/>
            <c:invertIfNegative val="0"/>
            <c:bubble3D val="0"/>
            <c:extLst>
              <c:ext xmlns:c16="http://schemas.microsoft.com/office/drawing/2014/chart" uri="{C3380CC4-5D6E-409C-BE32-E72D297353CC}">
                <c16:uniqueId val="{00000010-2447-49E0-8D6B-6FE5CE63CA26}"/>
              </c:ext>
            </c:extLst>
          </c:dPt>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Revisor</c:v>
                </c:pt>
                <c:pt idx="1">
                  <c:v>Redovisningskonsult</c:v>
                </c:pt>
                <c:pt idx="2">
                  <c:v>Skatterådgivare</c:v>
                </c:pt>
                <c:pt idx="3">
                  <c:v>Annan</c:v>
                </c:pt>
              </c:strCache>
            </c:strRef>
          </c:cat>
          <c:val>
            <c:numRef>
              <c:f>Sheet1!$B$2:$B$5</c:f>
              <c:numCache>
                <c:formatCode>General</c:formatCode>
                <c:ptCount val="4"/>
                <c:pt idx="0">
                  <c:v>29</c:v>
                </c:pt>
                <c:pt idx="1">
                  <c:v>69</c:v>
                </c:pt>
                <c:pt idx="2">
                  <c:v>10</c:v>
                </c:pt>
                <c:pt idx="3">
                  <c:v>0</c:v>
                </c:pt>
              </c:numCache>
            </c:numRef>
          </c:val>
          <c:extLst>
            <c:ext xmlns:c16="http://schemas.microsoft.com/office/drawing/2014/chart" uri="{C3380CC4-5D6E-409C-BE32-E72D297353CC}">
              <c16:uniqueId val="{00000011-2447-49E0-8D6B-6FE5CE63CA26}"/>
            </c:ext>
          </c:extLst>
        </c:ser>
        <c:ser>
          <c:idx val="1"/>
          <c:order val="1"/>
          <c:tx>
            <c:strRef>
              <c:f>Sheet1!$C$1</c:f>
              <c:strCache>
                <c:ptCount val="1"/>
                <c:pt idx="0">
                  <c:v>Srf </c:v>
                </c:pt>
              </c:strCache>
            </c:strRef>
          </c:tx>
          <c:spPr>
            <a:solidFill>
              <a:schemeClr val="tx1">
                <a:lumMod val="40000"/>
                <a:lumOff val="60000"/>
              </a:schemeClr>
            </a:solidFill>
          </c:spPr>
          <c:invertIfNegative val="0"/>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Revisor</c:v>
                </c:pt>
                <c:pt idx="1">
                  <c:v>Redovisningskonsult</c:v>
                </c:pt>
                <c:pt idx="2">
                  <c:v>Skatterådgivare</c:v>
                </c:pt>
                <c:pt idx="3">
                  <c:v>Annan</c:v>
                </c:pt>
              </c:strCache>
            </c:strRef>
          </c:cat>
          <c:val>
            <c:numRef>
              <c:f>Sheet1!$C$2:$C$5</c:f>
              <c:numCache>
                <c:formatCode>General</c:formatCode>
                <c:ptCount val="4"/>
                <c:pt idx="0">
                  <c:v>2</c:v>
                </c:pt>
                <c:pt idx="1">
                  <c:v>99</c:v>
                </c:pt>
                <c:pt idx="2">
                  <c:v>8</c:v>
                </c:pt>
                <c:pt idx="3">
                  <c:v>0</c:v>
                </c:pt>
              </c:numCache>
            </c:numRef>
          </c:val>
          <c:extLst>
            <c:ext xmlns:c16="http://schemas.microsoft.com/office/drawing/2014/chart" uri="{C3380CC4-5D6E-409C-BE32-E72D297353CC}">
              <c16:uniqueId val="{00000007-E64D-44D5-958A-AF30824F4836}"/>
            </c:ext>
          </c:extLst>
        </c:ser>
        <c:ser>
          <c:idx val="2"/>
          <c:order val="2"/>
          <c:tx>
            <c:strRef>
              <c:f>Sheet1!$D$1</c:f>
              <c:strCache>
                <c:ptCount val="1"/>
                <c:pt idx="0">
                  <c:v>FAR</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Revisor</c:v>
                </c:pt>
                <c:pt idx="1">
                  <c:v>Redovisningskonsult</c:v>
                </c:pt>
                <c:pt idx="2">
                  <c:v>Skatterådgivare</c:v>
                </c:pt>
                <c:pt idx="3">
                  <c:v>Annan</c:v>
                </c:pt>
              </c:strCache>
            </c:strRef>
          </c:cat>
          <c:val>
            <c:numRef>
              <c:f>Sheet1!$D$2:$D$5</c:f>
              <c:numCache>
                <c:formatCode>General</c:formatCode>
                <c:ptCount val="4"/>
                <c:pt idx="0">
                  <c:v>60</c:v>
                </c:pt>
                <c:pt idx="1">
                  <c:v>35</c:v>
                </c:pt>
                <c:pt idx="2">
                  <c:v>13</c:v>
                </c:pt>
                <c:pt idx="3">
                  <c:v>1</c:v>
                </c:pt>
              </c:numCache>
            </c:numRef>
          </c:val>
          <c:extLst>
            <c:ext xmlns:c16="http://schemas.microsoft.com/office/drawing/2014/chart" uri="{C3380CC4-5D6E-409C-BE32-E72D297353CC}">
              <c16:uniqueId val="{00000008-E64D-44D5-958A-AF30824F4836}"/>
            </c:ext>
          </c:extLst>
        </c:ser>
        <c:dLbls>
          <c:dLblPos val="outEnd"/>
          <c:showLegendKey val="0"/>
          <c:showVal val="1"/>
          <c:showCatName val="0"/>
          <c:showSerName val="0"/>
          <c:showPercent val="0"/>
          <c:showBubbleSize val="0"/>
        </c:dLbls>
        <c:gapWidth val="66"/>
        <c:overlap val="-9"/>
        <c:axId val="409316328"/>
        <c:axId val="409315936"/>
      </c:barChart>
      <c:catAx>
        <c:axId val="409316328"/>
        <c:scaling>
          <c:orientation val="minMax"/>
        </c:scaling>
        <c:delete val="0"/>
        <c:axPos val="b"/>
        <c:numFmt formatCode="General" sourceLinked="1"/>
        <c:majorTickMark val="none"/>
        <c:minorTickMark val="none"/>
        <c:tickLblPos val="nextTo"/>
        <c:spPr>
          <a:noFill/>
          <a:ln w="9525" cap="flat" cmpd="sng" algn="ctr">
            <a:solidFill>
              <a:srgbClr val="717171"/>
            </a:solidFill>
            <a:round/>
          </a:ln>
          <a:effectLst/>
        </c:spPr>
        <c:txPr>
          <a:bodyPr rot="-600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sv-SE"/>
          </a:p>
        </c:txPr>
        <c:crossAx val="409315936"/>
        <c:crosses val="autoZero"/>
        <c:auto val="1"/>
        <c:lblAlgn val="ctr"/>
        <c:lblOffset val="100"/>
        <c:noMultiLvlLbl val="0"/>
      </c:catAx>
      <c:valAx>
        <c:axId val="409315936"/>
        <c:scaling>
          <c:orientation val="minMax"/>
        </c:scaling>
        <c:delete val="1"/>
        <c:axPos val="l"/>
        <c:numFmt formatCode="General" sourceLinked="1"/>
        <c:majorTickMark val="none"/>
        <c:minorTickMark val="none"/>
        <c:tickLblPos val="nextTo"/>
        <c:crossAx val="409316328"/>
        <c:crosses val="autoZero"/>
        <c:crossBetween val="between"/>
      </c:valAx>
      <c:spPr>
        <a:noFill/>
        <a:ln>
          <a:noFill/>
        </a:ln>
        <a:effectLst/>
      </c:spPr>
    </c:plotArea>
    <c:legend>
      <c:legendPos val="r"/>
      <c:layout>
        <c:manualLayout>
          <c:xMode val="edge"/>
          <c:yMode val="edge"/>
          <c:x val="8.9248008673216181E-2"/>
          <c:y val="6.3537375036685051E-2"/>
          <c:w val="8.094998864641248E-2"/>
          <c:h val="0.21313143549364022"/>
        </c:manualLayout>
      </c:layout>
      <c:overlay val="0"/>
      <c:txPr>
        <a:bodyPr/>
        <a:lstStyle/>
        <a:p>
          <a:pPr>
            <a:defRPr sz="1400"/>
          </a:pPr>
          <a:endParaRPr lang="sv-SE"/>
        </a:p>
      </c:txPr>
    </c:legend>
    <c:plotVisOnly val="1"/>
    <c:dispBlanksAs val="gap"/>
    <c:showDLblsOverMax val="0"/>
  </c:chart>
  <c:spPr>
    <a:noFill/>
    <a:ln>
      <a:noFill/>
    </a:ln>
    <a:effectLst/>
  </c:spPr>
  <c:txPr>
    <a:bodyPr/>
    <a:lstStyle/>
    <a:p>
      <a:pPr>
        <a:defRPr sz="10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78765013448903E-2"/>
          <c:y val="0.12616742550188501"/>
          <c:w val="0.922318529236833"/>
          <c:h val="0.80716492380228699"/>
        </c:manualLayout>
      </c:layout>
      <c:barChart>
        <c:barDir val="col"/>
        <c:grouping val="clustered"/>
        <c:varyColors val="0"/>
        <c:ser>
          <c:idx val="0"/>
          <c:order val="0"/>
          <c:tx>
            <c:strRef>
              <c:f>Sheet1!$B$1</c:f>
              <c:strCache>
                <c:ptCount val="1"/>
                <c:pt idx="0">
                  <c:v>Series 1</c:v>
                </c:pt>
              </c:strCache>
            </c:strRef>
          </c:tx>
          <c:spPr>
            <a:solidFill>
              <a:srgbClr val="71717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6175-4E75-B70F-524057473C4C}"/>
              </c:ext>
            </c:extLst>
          </c:dPt>
          <c:dPt>
            <c:idx val="1"/>
            <c:invertIfNegative val="0"/>
            <c:bubble3D val="0"/>
            <c:spPr>
              <a:solidFill>
                <a:schemeClr val="tx2"/>
              </a:solidFill>
              <a:ln>
                <a:noFill/>
              </a:ln>
              <a:effectLst/>
            </c:spPr>
            <c:extLst>
              <c:ext xmlns:c16="http://schemas.microsoft.com/office/drawing/2014/chart" uri="{C3380CC4-5D6E-409C-BE32-E72D297353CC}">
                <c16:uniqueId val="{00000003-6175-4E75-B70F-524057473C4C}"/>
              </c:ext>
            </c:extLst>
          </c:dPt>
          <c:dPt>
            <c:idx val="2"/>
            <c:invertIfNegative val="0"/>
            <c:bubble3D val="0"/>
            <c:spPr>
              <a:solidFill>
                <a:srgbClr val="FFC000"/>
              </a:solidFill>
              <a:ln>
                <a:noFill/>
              </a:ln>
              <a:effectLst/>
            </c:spPr>
            <c:extLst>
              <c:ext xmlns:c16="http://schemas.microsoft.com/office/drawing/2014/chart" uri="{C3380CC4-5D6E-409C-BE32-E72D297353CC}">
                <c16:uniqueId val="{00000005-6175-4E75-B70F-524057473C4C}"/>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6175-4E75-B70F-524057473C4C}"/>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6175-4E75-B70F-524057473C4C}"/>
              </c:ext>
            </c:extLst>
          </c:dPt>
          <c:dPt>
            <c:idx val="8"/>
            <c:invertIfNegative val="0"/>
            <c:bubble3D val="0"/>
            <c:extLst>
              <c:ext xmlns:c16="http://schemas.microsoft.com/office/drawing/2014/chart" uri="{C3380CC4-5D6E-409C-BE32-E72D297353CC}">
                <c16:uniqueId val="{0000000A-6175-4E75-B70F-524057473C4C}"/>
              </c:ext>
            </c:extLst>
          </c:dPt>
          <c:dPt>
            <c:idx val="9"/>
            <c:invertIfNegative val="0"/>
            <c:bubble3D val="0"/>
            <c:extLst>
              <c:ext xmlns:c16="http://schemas.microsoft.com/office/drawing/2014/chart" uri="{C3380CC4-5D6E-409C-BE32-E72D297353CC}">
                <c16:uniqueId val="{0000000B-6175-4E75-B70F-524057473C4C}"/>
              </c:ext>
            </c:extLst>
          </c:dPt>
          <c:dPt>
            <c:idx val="11"/>
            <c:invertIfNegative val="0"/>
            <c:bubble3D val="0"/>
            <c:extLst>
              <c:ext xmlns:c16="http://schemas.microsoft.com/office/drawing/2014/chart" uri="{C3380CC4-5D6E-409C-BE32-E72D297353CC}">
                <c16:uniqueId val="{0000000C-6175-4E75-B70F-524057473C4C}"/>
              </c:ext>
            </c:extLst>
          </c:dPt>
          <c:dLbls>
            <c:spPr>
              <a:noFill/>
              <a:ln>
                <a:noFill/>
              </a:ln>
              <a:effectLst/>
            </c:spPr>
            <c:txPr>
              <a:bodyPr/>
              <a:lstStyle/>
              <a:p>
                <a:pPr>
                  <a:defRPr sz="1200">
                    <a:solidFill>
                      <a:srgbClr val="71717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Mycket goda</c:v>
                </c:pt>
                <c:pt idx="1">
                  <c:v>Goda</c:v>
                </c:pt>
                <c:pt idx="2">
                  <c:v>Ganska goda</c:v>
                </c:pt>
                <c:pt idx="3">
                  <c:v>Dåliga</c:v>
                </c:pt>
                <c:pt idx="4">
                  <c:v>Obefintliga</c:v>
                </c:pt>
              </c:strCache>
            </c:strRef>
          </c:cat>
          <c:val>
            <c:numRef>
              <c:f>Sheet1!$B$2:$B$6</c:f>
              <c:numCache>
                <c:formatCode>General</c:formatCode>
                <c:ptCount val="5"/>
                <c:pt idx="0">
                  <c:v>0</c:v>
                </c:pt>
                <c:pt idx="1">
                  <c:v>1</c:v>
                </c:pt>
                <c:pt idx="2">
                  <c:v>4</c:v>
                </c:pt>
                <c:pt idx="3">
                  <c:v>57</c:v>
                </c:pt>
                <c:pt idx="4">
                  <c:v>37</c:v>
                </c:pt>
              </c:numCache>
            </c:numRef>
          </c:val>
          <c:extLst>
            <c:ext xmlns:c16="http://schemas.microsoft.com/office/drawing/2014/chart" uri="{C3380CC4-5D6E-409C-BE32-E72D297353CC}">
              <c16:uniqueId val="{0000000D-6175-4E75-B70F-524057473C4C}"/>
            </c:ext>
          </c:extLst>
        </c:ser>
        <c:dLbls>
          <c:showLegendKey val="0"/>
          <c:showVal val="0"/>
          <c:showCatName val="0"/>
          <c:showSerName val="0"/>
          <c:showPercent val="0"/>
          <c:showBubbleSize val="0"/>
        </c:dLbls>
        <c:gapWidth val="66"/>
        <c:overlap val="-9"/>
        <c:axId val="410630640"/>
        <c:axId val="410621624"/>
      </c:barChart>
      <c:catAx>
        <c:axId val="410630640"/>
        <c:scaling>
          <c:orientation val="minMax"/>
        </c:scaling>
        <c:delete val="0"/>
        <c:axPos val="b"/>
        <c:numFmt formatCode="General" sourceLinked="1"/>
        <c:majorTickMark val="none"/>
        <c:minorTickMark val="none"/>
        <c:tickLblPos val="nextTo"/>
        <c:spPr>
          <a:noFill/>
          <a:ln w="9525" cap="flat" cmpd="sng" algn="ctr">
            <a:solidFill>
              <a:srgbClr val="717171"/>
            </a:solidFill>
            <a:round/>
          </a:ln>
          <a:effectLst/>
        </c:spPr>
        <c:txPr>
          <a:bodyPr rot="-600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sv-SE"/>
          </a:p>
        </c:txPr>
        <c:crossAx val="410621624"/>
        <c:crosses val="autoZero"/>
        <c:auto val="1"/>
        <c:lblAlgn val="ctr"/>
        <c:lblOffset val="100"/>
        <c:noMultiLvlLbl val="0"/>
      </c:catAx>
      <c:valAx>
        <c:axId val="410621624"/>
        <c:scaling>
          <c:orientation val="minMax"/>
        </c:scaling>
        <c:delete val="1"/>
        <c:axPos val="l"/>
        <c:numFmt formatCode="General" sourceLinked="1"/>
        <c:majorTickMark val="none"/>
        <c:minorTickMark val="none"/>
        <c:tickLblPos val="nextTo"/>
        <c:crossAx val="410630640"/>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spPr>
            <a:solidFill>
              <a:srgbClr val="C6C6C6"/>
            </a:solidFill>
          </c:spPr>
          <c:invertIfNegative val="0"/>
          <c:dPt>
            <c:idx val="0"/>
            <c:invertIfNegative val="0"/>
            <c:bubble3D val="0"/>
            <c:spPr>
              <a:solidFill>
                <a:srgbClr val="E5007E"/>
              </a:solidFill>
            </c:spPr>
            <c:extLst>
              <c:ext xmlns:c16="http://schemas.microsoft.com/office/drawing/2014/chart" uri="{C3380CC4-5D6E-409C-BE32-E72D297353CC}">
                <c16:uniqueId val="{00000004-64B2-4868-82DA-E6BD4346A461}"/>
              </c:ext>
            </c:extLst>
          </c:dPt>
          <c:dPt>
            <c:idx val="1"/>
            <c:invertIfNegative val="0"/>
            <c:bubble3D val="0"/>
            <c:spPr>
              <a:solidFill>
                <a:srgbClr val="EF5205"/>
              </a:solidFill>
            </c:spPr>
            <c:extLst>
              <c:ext xmlns:c16="http://schemas.microsoft.com/office/drawing/2014/chart" uri="{C3380CC4-5D6E-409C-BE32-E72D297353CC}">
                <c16:uniqueId val="{00000001-64B2-4868-82DA-E6BD4346A461}"/>
              </c:ext>
            </c:extLst>
          </c:dPt>
          <c:dPt>
            <c:idx val="2"/>
            <c:invertIfNegative val="0"/>
            <c:bubble3D val="0"/>
            <c:spPr>
              <a:solidFill>
                <a:srgbClr val="00B050"/>
              </a:solidFill>
            </c:spPr>
            <c:extLst>
              <c:ext xmlns:c16="http://schemas.microsoft.com/office/drawing/2014/chart" uri="{C3380CC4-5D6E-409C-BE32-E72D297353CC}">
                <c16:uniqueId val="{00000005-B214-48F4-8322-67DCFCE18FA8}"/>
              </c:ext>
            </c:extLst>
          </c:dPt>
          <c:dPt>
            <c:idx val="3"/>
            <c:invertIfNegative val="0"/>
            <c:bubble3D val="0"/>
            <c:spPr>
              <a:solidFill>
                <a:srgbClr val="00B0F0"/>
              </a:solidFill>
            </c:spPr>
            <c:extLst>
              <c:ext xmlns:c16="http://schemas.microsoft.com/office/drawing/2014/chart" uri="{C3380CC4-5D6E-409C-BE32-E72D297353CC}">
                <c16:uniqueId val="{00000007-B214-48F4-8322-67DCFCE18FA8}"/>
              </c:ext>
            </c:extLst>
          </c:dPt>
          <c:dPt>
            <c:idx val="4"/>
            <c:invertIfNegative val="0"/>
            <c:bubble3D val="0"/>
            <c:spPr>
              <a:solidFill>
                <a:srgbClr val="0070C0"/>
              </a:solidFill>
            </c:spPr>
            <c:extLst>
              <c:ext xmlns:c16="http://schemas.microsoft.com/office/drawing/2014/chart" uri="{C3380CC4-5D6E-409C-BE32-E72D297353CC}">
                <c16:uniqueId val="{00000002-64B2-4868-82DA-E6BD4346A461}"/>
              </c:ext>
            </c:extLst>
          </c:dPt>
          <c:dLbls>
            <c:spPr>
              <a:noFill/>
              <a:ln>
                <a:noFill/>
              </a:ln>
              <a:effectLst/>
            </c:spPr>
            <c:txPr>
              <a:bodyPr/>
              <a:lstStyle/>
              <a:p>
                <a:pPr>
                  <a:defRPr sz="1200">
                    <a:solidFill>
                      <a:srgbClr val="71717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Alldeles för hög</c:v>
                </c:pt>
                <c:pt idx="1">
                  <c:v>Något för hög</c:v>
                </c:pt>
                <c:pt idx="2">
                  <c:v>Lagom</c:v>
                </c:pt>
                <c:pt idx="3">
                  <c:v>Något för låg</c:v>
                </c:pt>
                <c:pt idx="4">
                  <c:v>Alldeles för låg</c:v>
                </c:pt>
                <c:pt idx="5">
                  <c:v>Vet inte </c:v>
                </c:pt>
              </c:strCache>
            </c:strRef>
          </c:cat>
          <c:val>
            <c:numRef>
              <c:f>Sheet1!$B$2:$B$7</c:f>
              <c:numCache>
                <c:formatCode>General</c:formatCode>
                <c:ptCount val="6"/>
                <c:pt idx="0">
                  <c:v>48</c:v>
                </c:pt>
                <c:pt idx="1">
                  <c:v>32</c:v>
                </c:pt>
                <c:pt idx="2">
                  <c:v>14</c:v>
                </c:pt>
                <c:pt idx="3">
                  <c:v>1</c:v>
                </c:pt>
                <c:pt idx="4">
                  <c:v>1</c:v>
                </c:pt>
                <c:pt idx="5">
                  <c:v>3</c:v>
                </c:pt>
              </c:numCache>
            </c:numRef>
          </c:val>
          <c:extLst>
            <c:ext xmlns:c16="http://schemas.microsoft.com/office/drawing/2014/chart" uri="{C3380CC4-5D6E-409C-BE32-E72D297353CC}">
              <c16:uniqueId val="{00000003-64B2-4868-82DA-E6BD4346A461}"/>
            </c:ext>
          </c:extLst>
        </c:ser>
        <c:dLbls>
          <c:showLegendKey val="0"/>
          <c:showVal val="0"/>
          <c:showCatName val="0"/>
          <c:showSerName val="0"/>
          <c:showPercent val="0"/>
          <c:showBubbleSize val="0"/>
        </c:dLbls>
        <c:gapWidth val="66"/>
        <c:overlap val="9"/>
        <c:axId val="410631424"/>
        <c:axId val="410625936"/>
      </c:barChart>
      <c:catAx>
        <c:axId val="410631424"/>
        <c:scaling>
          <c:orientation val="maxMin"/>
        </c:scaling>
        <c:delete val="0"/>
        <c:axPos val="l"/>
        <c:numFmt formatCode="General" sourceLinked="1"/>
        <c:majorTickMark val="none"/>
        <c:minorTickMark val="none"/>
        <c:tickLblPos val="nextTo"/>
        <c:spPr>
          <a:ln>
            <a:solidFill>
              <a:srgbClr val="717171"/>
            </a:solidFill>
          </a:ln>
        </c:spPr>
        <c:txPr>
          <a:bodyPr/>
          <a:lstStyle/>
          <a:p>
            <a:pPr>
              <a:defRPr sz="1200">
                <a:solidFill>
                  <a:srgbClr val="717171"/>
                </a:solidFill>
              </a:defRPr>
            </a:pPr>
            <a:endParaRPr lang="sv-SE"/>
          </a:p>
        </c:txPr>
        <c:crossAx val="410625936"/>
        <c:crosses val="autoZero"/>
        <c:auto val="1"/>
        <c:lblAlgn val="ctr"/>
        <c:lblOffset val="100"/>
        <c:noMultiLvlLbl val="0"/>
      </c:catAx>
      <c:valAx>
        <c:axId val="410625936"/>
        <c:scaling>
          <c:orientation val="minMax"/>
        </c:scaling>
        <c:delete val="1"/>
        <c:axPos val="t"/>
        <c:numFmt formatCode="General" sourceLinked="1"/>
        <c:majorTickMark val="out"/>
        <c:minorTickMark val="none"/>
        <c:tickLblPos val="nextTo"/>
        <c:crossAx val="410631424"/>
        <c:crosses val="autoZero"/>
        <c:crossBetween val="between"/>
      </c:valAx>
    </c:plotArea>
    <c:plotVisOnly val="1"/>
    <c:dispBlanksAs val="gap"/>
    <c:showDLblsOverMax val="0"/>
  </c:chart>
  <c:txPr>
    <a:bodyPr/>
    <a:lstStyle/>
    <a:p>
      <a:pPr>
        <a:defRPr sz="1800"/>
      </a:pPr>
      <a:endParaRPr lang="sv-SE"/>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59624019078833"/>
          <c:y val="0"/>
          <c:w val="0.75058706494175542"/>
          <c:h val="0.96510705789056306"/>
        </c:manualLayout>
      </c:layout>
      <c:barChart>
        <c:barDir val="bar"/>
        <c:grouping val="clustered"/>
        <c:varyColors val="0"/>
        <c:ser>
          <c:idx val="0"/>
          <c:order val="0"/>
          <c:tx>
            <c:strRef>
              <c:f>Sheet1!$B$1</c:f>
              <c:strCache>
                <c:ptCount val="1"/>
                <c:pt idx="0">
                  <c:v>Series 1</c:v>
                </c:pt>
              </c:strCache>
            </c:strRef>
          </c:tx>
          <c:spPr>
            <a:solidFill>
              <a:srgbClr val="C6C6C6"/>
            </a:solidFill>
          </c:spPr>
          <c:invertIfNegative val="0"/>
          <c:dPt>
            <c:idx val="0"/>
            <c:invertIfNegative val="0"/>
            <c:bubble3D val="0"/>
            <c:spPr>
              <a:solidFill>
                <a:srgbClr val="E5007E"/>
              </a:solidFill>
            </c:spPr>
            <c:extLst>
              <c:ext xmlns:c16="http://schemas.microsoft.com/office/drawing/2014/chart" uri="{C3380CC4-5D6E-409C-BE32-E72D297353CC}">
                <c16:uniqueId val="{00000001-5C3C-4A14-A598-498F571CAEFF}"/>
              </c:ext>
            </c:extLst>
          </c:dPt>
          <c:dPt>
            <c:idx val="1"/>
            <c:invertIfNegative val="0"/>
            <c:bubble3D val="0"/>
            <c:spPr>
              <a:solidFill>
                <a:srgbClr val="EF5205"/>
              </a:solidFill>
            </c:spPr>
            <c:extLst>
              <c:ext xmlns:c16="http://schemas.microsoft.com/office/drawing/2014/chart" uri="{C3380CC4-5D6E-409C-BE32-E72D297353CC}">
                <c16:uniqueId val="{00000002-5C3C-4A14-A598-498F571CAEFF}"/>
              </c:ext>
            </c:extLst>
          </c:dPt>
          <c:dPt>
            <c:idx val="2"/>
            <c:invertIfNegative val="0"/>
            <c:bubble3D val="0"/>
            <c:spPr>
              <a:solidFill>
                <a:srgbClr val="00B050"/>
              </a:solidFill>
            </c:spPr>
            <c:extLst>
              <c:ext xmlns:c16="http://schemas.microsoft.com/office/drawing/2014/chart" uri="{C3380CC4-5D6E-409C-BE32-E72D297353CC}">
                <c16:uniqueId val="{00000005-3C32-4F27-8639-D0EA173661F8}"/>
              </c:ext>
            </c:extLst>
          </c:dPt>
          <c:dPt>
            <c:idx val="3"/>
            <c:invertIfNegative val="0"/>
            <c:bubble3D val="0"/>
            <c:spPr>
              <a:solidFill>
                <a:srgbClr val="00B0F0"/>
              </a:solidFill>
            </c:spPr>
            <c:extLst>
              <c:ext xmlns:c16="http://schemas.microsoft.com/office/drawing/2014/chart" uri="{C3380CC4-5D6E-409C-BE32-E72D297353CC}">
                <c16:uniqueId val="{00000007-3C32-4F27-8639-D0EA173661F8}"/>
              </c:ext>
            </c:extLst>
          </c:dPt>
          <c:dPt>
            <c:idx val="4"/>
            <c:invertIfNegative val="0"/>
            <c:bubble3D val="0"/>
            <c:spPr>
              <a:solidFill>
                <a:srgbClr val="0070C0"/>
              </a:solidFill>
            </c:spPr>
            <c:extLst>
              <c:ext xmlns:c16="http://schemas.microsoft.com/office/drawing/2014/chart" uri="{C3380CC4-5D6E-409C-BE32-E72D297353CC}">
                <c16:uniqueId val="{00000003-5C3C-4A14-A598-498F571CAEFF}"/>
              </c:ext>
            </c:extLst>
          </c:dPt>
          <c:dLbls>
            <c:spPr>
              <a:noFill/>
              <a:ln>
                <a:noFill/>
              </a:ln>
              <a:effectLst/>
            </c:spPr>
            <c:txPr>
              <a:bodyPr/>
              <a:lstStyle/>
              <a:p>
                <a:pPr>
                  <a:defRPr sz="1200">
                    <a:solidFill>
                      <a:srgbClr val="71717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Alldeles för hög</c:v>
                </c:pt>
                <c:pt idx="1">
                  <c:v>Något för hög</c:v>
                </c:pt>
                <c:pt idx="2">
                  <c:v>Lagom</c:v>
                </c:pt>
                <c:pt idx="3">
                  <c:v>Något för låg</c:v>
                </c:pt>
                <c:pt idx="4">
                  <c:v>Alldeles för låg</c:v>
                </c:pt>
                <c:pt idx="5">
                  <c:v>Vet inte </c:v>
                </c:pt>
              </c:strCache>
            </c:strRef>
          </c:cat>
          <c:val>
            <c:numRef>
              <c:f>Sheet1!$B$2:$B$7</c:f>
              <c:numCache>
                <c:formatCode>General</c:formatCode>
                <c:ptCount val="6"/>
                <c:pt idx="0">
                  <c:v>27</c:v>
                </c:pt>
                <c:pt idx="1">
                  <c:v>38</c:v>
                </c:pt>
                <c:pt idx="2">
                  <c:v>30</c:v>
                </c:pt>
                <c:pt idx="3">
                  <c:v>2</c:v>
                </c:pt>
                <c:pt idx="4">
                  <c:v>1</c:v>
                </c:pt>
                <c:pt idx="5">
                  <c:v>3</c:v>
                </c:pt>
              </c:numCache>
            </c:numRef>
          </c:val>
          <c:extLst>
            <c:ext xmlns:c16="http://schemas.microsoft.com/office/drawing/2014/chart" uri="{C3380CC4-5D6E-409C-BE32-E72D297353CC}">
              <c16:uniqueId val="{00000004-5C3C-4A14-A598-498F571CAEFF}"/>
            </c:ext>
          </c:extLst>
        </c:ser>
        <c:dLbls>
          <c:showLegendKey val="0"/>
          <c:showVal val="0"/>
          <c:showCatName val="0"/>
          <c:showSerName val="0"/>
          <c:showPercent val="0"/>
          <c:showBubbleSize val="0"/>
        </c:dLbls>
        <c:gapWidth val="66"/>
        <c:overlap val="9"/>
        <c:axId val="410620056"/>
        <c:axId val="410623976"/>
      </c:barChart>
      <c:catAx>
        <c:axId val="410620056"/>
        <c:scaling>
          <c:orientation val="maxMin"/>
        </c:scaling>
        <c:delete val="0"/>
        <c:axPos val="l"/>
        <c:numFmt formatCode="General" sourceLinked="1"/>
        <c:majorTickMark val="none"/>
        <c:minorTickMark val="none"/>
        <c:tickLblPos val="nextTo"/>
        <c:spPr>
          <a:ln>
            <a:solidFill>
              <a:srgbClr val="717171"/>
            </a:solidFill>
          </a:ln>
        </c:spPr>
        <c:txPr>
          <a:bodyPr/>
          <a:lstStyle/>
          <a:p>
            <a:pPr>
              <a:defRPr sz="1200">
                <a:solidFill>
                  <a:srgbClr val="717171"/>
                </a:solidFill>
              </a:defRPr>
            </a:pPr>
            <a:endParaRPr lang="sv-SE"/>
          </a:p>
        </c:txPr>
        <c:crossAx val="410623976"/>
        <c:crosses val="autoZero"/>
        <c:auto val="1"/>
        <c:lblAlgn val="ctr"/>
        <c:lblOffset val="100"/>
        <c:noMultiLvlLbl val="0"/>
      </c:catAx>
      <c:valAx>
        <c:axId val="410623976"/>
        <c:scaling>
          <c:orientation val="minMax"/>
        </c:scaling>
        <c:delete val="1"/>
        <c:axPos val="t"/>
        <c:numFmt formatCode="General" sourceLinked="1"/>
        <c:majorTickMark val="out"/>
        <c:minorTickMark val="none"/>
        <c:tickLblPos val="nextTo"/>
        <c:crossAx val="410620056"/>
        <c:crosses val="autoZero"/>
        <c:crossBetween val="between"/>
      </c:valAx>
    </c:plotArea>
    <c:plotVisOnly val="1"/>
    <c:dispBlanksAs val="gap"/>
    <c:showDLblsOverMax val="0"/>
  </c:chart>
  <c:txPr>
    <a:bodyPr/>
    <a:lstStyle/>
    <a:p>
      <a:pPr>
        <a:defRPr sz="1800"/>
      </a:pPr>
      <a:endParaRPr lang="sv-SE"/>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spPr>
            <a:solidFill>
              <a:srgbClr val="C6C6C6"/>
            </a:solidFill>
          </c:spPr>
          <c:invertIfNegative val="0"/>
          <c:dPt>
            <c:idx val="0"/>
            <c:invertIfNegative val="0"/>
            <c:bubble3D val="0"/>
            <c:extLst>
              <c:ext xmlns:c16="http://schemas.microsoft.com/office/drawing/2014/chart" uri="{C3380CC4-5D6E-409C-BE32-E72D297353CC}">
                <c16:uniqueId val="{00000001-5C3C-4A14-A598-498F571CAEFF}"/>
              </c:ext>
            </c:extLst>
          </c:dPt>
          <c:dPt>
            <c:idx val="1"/>
            <c:invertIfNegative val="0"/>
            <c:bubble3D val="0"/>
            <c:spPr>
              <a:solidFill>
                <a:srgbClr val="E5007E"/>
              </a:solidFill>
            </c:spPr>
            <c:extLst>
              <c:ext xmlns:c16="http://schemas.microsoft.com/office/drawing/2014/chart" uri="{C3380CC4-5D6E-409C-BE32-E72D297353CC}">
                <c16:uniqueId val="{00000002-5C3C-4A14-A598-498F571CAEFF}"/>
              </c:ext>
            </c:extLst>
          </c:dPt>
          <c:dPt>
            <c:idx val="4"/>
            <c:invertIfNegative val="0"/>
            <c:bubble3D val="0"/>
            <c:extLst>
              <c:ext xmlns:c16="http://schemas.microsoft.com/office/drawing/2014/chart" uri="{C3380CC4-5D6E-409C-BE32-E72D297353CC}">
                <c16:uniqueId val="{00000003-5C3C-4A14-A598-498F571CAEFF}"/>
              </c:ext>
            </c:extLst>
          </c:dPt>
          <c:dLbls>
            <c:spPr>
              <a:noFill/>
              <a:ln>
                <a:noFill/>
              </a:ln>
              <a:effectLst/>
            </c:spPr>
            <c:txPr>
              <a:bodyPr/>
              <a:lstStyle/>
              <a:p>
                <a:pPr>
                  <a:defRPr sz="1000">
                    <a:solidFill>
                      <a:srgbClr val="71717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Alldeles för hög</c:v>
                </c:pt>
                <c:pt idx="1">
                  <c:v>Något för hög</c:v>
                </c:pt>
                <c:pt idx="2">
                  <c:v>Lagom</c:v>
                </c:pt>
                <c:pt idx="3">
                  <c:v>Något för låg</c:v>
                </c:pt>
                <c:pt idx="4">
                  <c:v>Alldeles för låg</c:v>
                </c:pt>
                <c:pt idx="5">
                  <c:v>Vet inte </c:v>
                </c:pt>
              </c:strCache>
            </c:strRef>
          </c:cat>
          <c:val>
            <c:numRef>
              <c:f>Sheet1!$B$2:$B$7</c:f>
              <c:numCache>
                <c:formatCode>General</c:formatCode>
                <c:ptCount val="6"/>
                <c:pt idx="0">
                  <c:v>27</c:v>
                </c:pt>
                <c:pt idx="1">
                  <c:v>38</c:v>
                </c:pt>
                <c:pt idx="2">
                  <c:v>30</c:v>
                </c:pt>
                <c:pt idx="3">
                  <c:v>2</c:v>
                </c:pt>
                <c:pt idx="4">
                  <c:v>1</c:v>
                </c:pt>
                <c:pt idx="5">
                  <c:v>3</c:v>
                </c:pt>
              </c:numCache>
            </c:numRef>
          </c:val>
          <c:extLst>
            <c:ext xmlns:c16="http://schemas.microsoft.com/office/drawing/2014/chart" uri="{C3380CC4-5D6E-409C-BE32-E72D297353CC}">
              <c16:uniqueId val="{00000004-5C3C-4A14-A598-498F571CAEFF}"/>
            </c:ext>
          </c:extLst>
        </c:ser>
        <c:dLbls>
          <c:showLegendKey val="0"/>
          <c:showVal val="0"/>
          <c:showCatName val="0"/>
          <c:showSerName val="0"/>
          <c:showPercent val="0"/>
          <c:showBubbleSize val="0"/>
        </c:dLbls>
        <c:gapWidth val="66"/>
        <c:overlap val="9"/>
        <c:axId val="410627896"/>
        <c:axId val="410632600"/>
      </c:barChart>
      <c:catAx>
        <c:axId val="410627896"/>
        <c:scaling>
          <c:orientation val="maxMin"/>
        </c:scaling>
        <c:delete val="0"/>
        <c:axPos val="l"/>
        <c:numFmt formatCode="General" sourceLinked="1"/>
        <c:majorTickMark val="none"/>
        <c:minorTickMark val="none"/>
        <c:tickLblPos val="nextTo"/>
        <c:spPr>
          <a:ln>
            <a:solidFill>
              <a:srgbClr val="717171"/>
            </a:solidFill>
          </a:ln>
        </c:spPr>
        <c:txPr>
          <a:bodyPr/>
          <a:lstStyle/>
          <a:p>
            <a:pPr>
              <a:defRPr sz="1000">
                <a:solidFill>
                  <a:srgbClr val="717171"/>
                </a:solidFill>
              </a:defRPr>
            </a:pPr>
            <a:endParaRPr lang="sv-SE"/>
          </a:p>
        </c:txPr>
        <c:crossAx val="410632600"/>
        <c:crosses val="autoZero"/>
        <c:auto val="1"/>
        <c:lblAlgn val="ctr"/>
        <c:lblOffset val="100"/>
        <c:noMultiLvlLbl val="0"/>
      </c:catAx>
      <c:valAx>
        <c:axId val="410632600"/>
        <c:scaling>
          <c:orientation val="minMax"/>
        </c:scaling>
        <c:delete val="1"/>
        <c:axPos val="t"/>
        <c:numFmt formatCode="General" sourceLinked="1"/>
        <c:majorTickMark val="out"/>
        <c:minorTickMark val="none"/>
        <c:tickLblPos val="nextTo"/>
        <c:crossAx val="410627896"/>
        <c:crosses val="autoZero"/>
        <c:crossBetween val="between"/>
      </c:valAx>
    </c:plotArea>
    <c:plotVisOnly val="1"/>
    <c:dispBlanksAs val="gap"/>
    <c:showDLblsOverMax val="0"/>
  </c:chart>
  <c:txPr>
    <a:bodyPr/>
    <a:lstStyle/>
    <a:p>
      <a:pPr>
        <a:defRPr sz="1800"/>
      </a:pPr>
      <a:endParaRPr lang="sv-SE"/>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97743320454999"/>
          <c:y val="0.16090411979365499"/>
          <c:w val="0.57077106096694197"/>
          <c:h val="0.72595193550336001"/>
        </c:manualLayout>
      </c:layout>
      <c:doughnutChart>
        <c:varyColors val="1"/>
        <c:ser>
          <c:idx val="0"/>
          <c:order val="0"/>
          <c:tx>
            <c:strRef>
              <c:f>Sheet1!$B$1</c:f>
              <c:strCache>
                <c:ptCount val="1"/>
                <c:pt idx="0">
                  <c:v>Sales</c:v>
                </c:pt>
              </c:strCache>
            </c:strRef>
          </c:tx>
          <c:spPr>
            <a:solidFill>
              <a:schemeClr val="bg2"/>
            </a:solidFill>
            <a:ln w="38100">
              <a:solidFill>
                <a:schemeClr val="bg1"/>
              </a:solidFill>
            </a:ln>
          </c:spPr>
          <c:dPt>
            <c:idx val="0"/>
            <c:bubble3D val="0"/>
            <c:extLst>
              <c:ext xmlns:c16="http://schemas.microsoft.com/office/drawing/2014/chart" uri="{C3380CC4-5D6E-409C-BE32-E72D297353CC}">
                <c16:uniqueId val="{00000000-8772-4D22-BE6D-0DA97C90754E}"/>
              </c:ext>
            </c:extLst>
          </c:dPt>
          <c:dPt>
            <c:idx val="1"/>
            <c:bubble3D val="0"/>
            <c:spPr>
              <a:solidFill>
                <a:schemeClr val="bg1">
                  <a:lumMod val="75000"/>
                </a:schemeClr>
              </a:solidFill>
              <a:ln w="38100">
                <a:solidFill>
                  <a:schemeClr val="bg1"/>
                </a:solidFill>
              </a:ln>
            </c:spPr>
            <c:extLst>
              <c:ext xmlns:c16="http://schemas.microsoft.com/office/drawing/2014/chart" uri="{C3380CC4-5D6E-409C-BE32-E72D297353CC}">
                <c16:uniqueId val="{00000002-8772-4D22-BE6D-0DA97C90754E}"/>
              </c:ext>
            </c:extLst>
          </c:dPt>
          <c:dLbls>
            <c:spPr>
              <a:noFill/>
              <a:ln>
                <a:noFill/>
              </a:ln>
              <a:effectLst/>
            </c:spPr>
            <c:txPr>
              <a:bodyPr wrap="square" lIns="38100" tIns="19050" rIns="38100" bIns="19050" anchor="ctr">
                <a:spAutoFit/>
              </a:bodyPr>
              <a:lstStyle/>
              <a:p>
                <a:pPr>
                  <a:defRPr sz="1200" b="1">
                    <a:solidFill>
                      <a:schemeClr val="bg1"/>
                    </a:solidFill>
                  </a:defRPr>
                </a:pPr>
                <a:endParaRPr lang="sv-SE"/>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Ja</c:v>
                </c:pt>
                <c:pt idx="1">
                  <c:v>Nej</c:v>
                </c:pt>
              </c:strCache>
            </c:strRef>
          </c:cat>
          <c:val>
            <c:numRef>
              <c:f>Sheet1!$B$2:$B$3</c:f>
              <c:numCache>
                <c:formatCode>0%</c:formatCode>
                <c:ptCount val="2"/>
                <c:pt idx="0">
                  <c:v>0.24</c:v>
                </c:pt>
                <c:pt idx="1">
                  <c:v>0.76</c:v>
                </c:pt>
              </c:numCache>
            </c:numRef>
          </c:val>
          <c:extLst>
            <c:ext xmlns:c16="http://schemas.microsoft.com/office/drawing/2014/chart" uri="{C3380CC4-5D6E-409C-BE32-E72D297353CC}">
              <c16:uniqueId val="{00000003-8772-4D22-BE6D-0DA97C90754E}"/>
            </c:ext>
          </c:extLst>
        </c:ser>
        <c:dLbls>
          <c:showLegendKey val="0"/>
          <c:showVal val="1"/>
          <c:showCatName val="0"/>
          <c:showSerName val="0"/>
          <c:showPercent val="0"/>
          <c:showBubbleSize val="0"/>
          <c:showLeaderLines val="1"/>
        </c:dLbls>
        <c:firstSliceAng val="0"/>
        <c:holeSize val="70"/>
      </c:doughnutChart>
    </c:plotArea>
    <c:legend>
      <c:legendPos val="b"/>
      <c:layout>
        <c:manualLayout>
          <c:xMode val="edge"/>
          <c:yMode val="edge"/>
          <c:x val="0.32567234310389076"/>
          <c:y val="6.0325537829760308E-2"/>
          <c:w val="0.36617734837274601"/>
          <c:h val="6.69350771880282E-2"/>
        </c:manualLayout>
      </c:layout>
      <c:overlay val="0"/>
      <c:txPr>
        <a:bodyPr/>
        <a:lstStyle/>
        <a:p>
          <a:pPr>
            <a:defRPr sz="1200"/>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851984655764185"/>
          <c:y val="2.7832678726420108E-2"/>
          <c:w val="0.61667756915001004"/>
          <c:h val="0.97127938706313588"/>
        </c:manualLayout>
      </c:layout>
      <c:barChart>
        <c:barDir val="bar"/>
        <c:grouping val="clustered"/>
        <c:varyColors val="0"/>
        <c:ser>
          <c:idx val="0"/>
          <c:order val="0"/>
          <c:tx>
            <c:strRef>
              <c:f>Sheet1!$B$1</c:f>
              <c:strCache>
                <c:ptCount val="1"/>
                <c:pt idx="0">
                  <c:v>Series 1</c:v>
                </c:pt>
              </c:strCache>
            </c:strRef>
          </c:tx>
          <c:spPr>
            <a:solidFill>
              <a:srgbClr val="DEDEDE"/>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B50B-4782-891D-7A717B28FC03}"/>
              </c:ext>
            </c:extLst>
          </c:dPt>
          <c:dPt>
            <c:idx val="1"/>
            <c:invertIfNegative val="0"/>
            <c:bubble3D val="0"/>
            <c:spPr>
              <a:solidFill>
                <a:srgbClr val="00B050"/>
              </a:solidFill>
              <a:ln>
                <a:noFill/>
              </a:ln>
              <a:effectLst/>
            </c:spPr>
            <c:extLst>
              <c:ext xmlns:c16="http://schemas.microsoft.com/office/drawing/2014/chart" uri="{C3380CC4-5D6E-409C-BE32-E72D297353CC}">
                <c16:uniqueId val="{00000003-B50B-4782-891D-7A717B28FC03}"/>
              </c:ext>
            </c:extLst>
          </c:dPt>
          <c:dPt>
            <c:idx val="2"/>
            <c:invertIfNegative val="0"/>
            <c:bubble3D val="0"/>
            <c:spPr>
              <a:solidFill>
                <a:srgbClr val="0070C0"/>
              </a:solidFill>
              <a:ln>
                <a:noFill/>
              </a:ln>
              <a:effectLst/>
            </c:spPr>
            <c:extLst>
              <c:ext xmlns:c16="http://schemas.microsoft.com/office/drawing/2014/chart" uri="{C3380CC4-5D6E-409C-BE32-E72D297353CC}">
                <c16:uniqueId val="{00000005-B50B-4782-891D-7A717B28FC03}"/>
              </c:ext>
            </c:extLst>
          </c:dPt>
          <c:dPt>
            <c:idx val="3"/>
            <c:invertIfNegative val="0"/>
            <c:bubble3D val="0"/>
            <c:spPr>
              <a:solidFill>
                <a:srgbClr val="00B0F0"/>
              </a:solidFill>
              <a:ln>
                <a:noFill/>
              </a:ln>
              <a:effectLst/>
            </c:spPr>
            <c:extLst>
              <c:ext xmlns:c16="http://schemas.microsoft.com/office/drawing/2014/chart" uri="{C3380CC4-5D6E-409C-BE32-E72D297353CC}">
                <c16:uniqueId val="{00000007-B50B-4782-891D-7A717B28FC03}"/>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1-CE27-4E87-8C75-DBA8E477DF30}"/>
              </c:ext>
            </c:extLst>
          </c:dPt>
          <c:dPt>
            <c:idx val="5"/>
            <c:invertIfNegative val="0"/>
            <c:bubble3D val="0"/>
            <c:spPr>
              <a:solidFill>
                <a:schemeClr val="bg2"/>
              </a:solidFill>
              <a:ln>
                <a:noFill/>
              </a:ln>
              <a:effectLst/>
            </c:spPr>
            <c:extLst>
              <c:ext xmlns:c16="http://schemas.microsoft.com/office/drawing/2014/chart" uri="{C3380CC4-5D6E-409C-BE32-E72D297353CC}">
                <c16:uniqueId val="{00000002-CE27-4E87-8C75-DBA8E477DF30}"/>
              </c:ext>
            </c:extLst>
          </c:dPt>
          <c:dLbls>
            <c:spPr>
              <a:noFill/>
              <a:ln>
                <a:noFill/>
              </a:ln>
              <a:effectLst/>
            </c:spPr>
            <c:txPr>
              <a:bodyPr/>
              <a:lstStyle/>
              <a:p>
                <a:pPr>
                  <a:defRPr sz="1200">
                    <a:solidFill>
                      <a:schemeClr val="tx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Ingen av ovanstående</c:v>
                </c:pt>
                <c:pt idx="1">
                  <c:v>Lätthanterliga</c:v>
                </c:pt>
                <c:pt idx="2">
                  <c:v>Rättvisa</c:v>
                </c:pt>
                <c:pt idx="3">
                  <c:v>Förutsägbara</c:v>
                </c:pt>
                <c:pt idx="4">
                  <c:v>Tydliga</c:v>
                </c:pt>
                <c:pt idx="5">
                  <c:v>Komplicerade</c:v>
                </c:pt>
              </c:strCache>
            </c:strRef>
          </c:cat>
          <c:val>
            <c:numRef>
              <c:f>Sheet1!$B$2:$B$7</c:f>
              <c:numCache>
                <c:formatCode>General</c:formatCode>
                <c:ptCount val="6"/>
                <c:pt idx="0">
                  <c:v>25</c:v>
                </c:pt>
                <c:pt idx="1">
                  <c:v>3</c:v>
                </c:pt>
                <c:pt idx="2">
                  <c:v>5</c:v>
                </c:pt>
                <c:pt idx="3">
                  <c:v>11</c:v>
                </c:pt>
                <c:pt idx="4">
                  <c:v>12</c:v>
                </c:pt>
                <c:pt idx="5">
                  <c:v>49</c:v>
                </c:pt>
              </c:numCache>
            </c:numRef>
          </c:val>
          <c:extLst>
            <c:ext xmlns:c16="http://schemas.microsoft.com/office/drawing/2014/chart" uri="{C3380CC4-5D6E-409C-BE32-E72D297353CC}">
              <c16:uniqueId val="{00000008-CE27-4E87-8C75-DBA8E477DF30}"/>
            </c:ext>
          </c:extLst>
        </c:ser>
        <c:dLbls>
          <c:showLegendKey val="0"/>
          <c:showVal val="0"/>
          <c:showCatName val="0"/>
          <c:showSerName val="0"/>
          <c:showPercent val="0"/>
          <c:showBubbleSize val="0"/>
        </c:dLbls>
        <c:gapWidth val="66"/>
        <c:axId val="410632992"/>
        <c:axId val="410621232"/>
      </c:barChart>
      <c:catAx>
        <c:axId val="410632992"/>
        <c:scaling>
          <c:orientation val="minMax"/>
        </c:scaling>
        <c:delete val="0"/>
        <c:axPos val="l"/>
        <c:numFmt formatCode="General" sourceLinked="1"/>
        <c:majorTickMark val="none"/>
        <c:minorTickMark val="none"/>
        <c:tickLblPos val="nextTo"/>
        <c:spPr>
          <a:noFill/>
          <a:ln w="9525" cap="flat" cmpd="sng" algn="ctr">
            <a:solidFill>
              <a:srgbClr val="717171"/>
            </a:solidFill>
            <a:round/>
          </a:ln>
          <a:effectLst/>
        </c:spPr>
        <c:txPr>
          <a:bodyPr rot="-600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sv-SE"/>
          </a:p>
        </c:txPr>
        <c:crossAx val="410621232"/>
        <c:crosses val="autoZero"/>
        <c:auto val="1"/>
        <c:lblAlgn val="ctr"/>
        <c:lblOffset val="100"/>
        <c:noMultiLvlLbl val="0"/>
      </c:catAx>
      <c:valAx>
        <c:axId val="410621232"/>
        <c:scaling>
          <c:orientation val="minMax"/>
        </c:scaling>
        <c:delete val="1"/>
        <c:axPos val="b"/>
        <c:numFmt formatCode="General" sourceLinked="1"/>
        <c:majorTickMark val="none"/>
        <c:minorTickMark val="none"/>
        <c:tickLblPos val="nextTo"/>
        <c:crossAx val="410632992"/>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362072475374334"/>
          <c:y val="9.774352790899693E-2"/>
          <c:w val="0.55244129049512358"/>
          <c:h val="0.80646476214636298"/>
        </c:manualLayout>
      </c:layout>
      <c:barChart>
        <c:barDir val="bar"/>
        <c:grouping val="stacked"/>
        <c:varyColors val="0"/>
        <c:ser>
          <c:idx val="0"/>
          <c:order val="0"/>
          <c:tx>
            <c:strRef>
              <c:f>Sheet1!$A$2</c:f>
              <c:strCache>
                <c:ptCount val="1"/>
                <c:pt idx="0">
                  <c:v>Ja</c:v>
                </c:pt>
              </c:strCache>
            </c:strRef>
          </c:tx>
          <c:spPr>
            <a:solidFill>
              <a:schemeClr val="tx2"/>
            </a:solidFill>
            <a:ln>
              <a:noFill/>
            </a:ln>
            <a:effectLst/>
          </c:spPr>
          <c:invertIfNegative val="0"/>
          <c:dPt>
            <c:idx val="7"/>
            <c:invertIfNegative val="0"/>
            <c:bubble3D val="0"/>
            <c:spPr>
              <a:solidFill>
                <a:schemeClr val="tx2"/>
              </a:solidFill>
              <a:ln>
                <a:noFill/>
              </a:ln>
              <a:effectLst/>
            </c:spPr>
            <c:extLst>
              <c:ext xmlns:c16="http://schemas.microsoft.com/office/drawing/2014/chart" uri="{C3380CC4-5D6E-409C-BE32-E72D297353CC}">
                <c16:uniqueId val="{00000001-29E6-4DF4-9DFB-CDB738FED4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Sheet1!$B$1:$O$1</c:f>
              <c:strCache>
                <c:ptCount val="14"/>
                <c:pt idx="0">
                  <c:v>Srf</c:v>
                </c:pt>
                <c:pt idx="1">
                  <c:v>FAR</c:v>
                </c:pt>
                <c:pt idx="2">
                  <c:v>Kolumn3</c:v>
                </c:pt>
                <c:pt idx="3">
                  <c:v>Har stora kunskaper</c:v>
                </c:pt>
                <c:pt idx="4">
                  <c:v>Har små kunskaper</c:v>
                </c:pt>
                <c:pt idx="5">
                  <c:v>Kolumn2</c:v>
                </c:pt>
                <c:pt idx="6">
                  <c:v>Stor erfarenhet</c:v>
                </c:pt>
                <c:pt idx="7">
                  <c:v>Liten erfarenhet</c:v>
                </c:pt>
                <c:pt idx="8">
                  <c:v>Kolumn1</c:v>
                </c:pt>
                <c:pt idx="9">
                  <c:v>Revisor</c:v>
                </c:pt>
                <c:pt idx="10">
                  <c:v>Redovisningskonsult</c:v>
                </c:pt>
                <c:pt idx="11">
                  <c:v>Skatterådgivare</c:v>
                </c:pt>
                <c:pt idx="13">
                  <c:v>Totalt</c:v>
                </c:pt>
              </c:strCache>
            </c:strRef>
          </c:cat>
          <c:val>
            <c:numRef>
              <c:f>Sheet1!$B$2:$O$2</c:f>
              <c:numCache>
                <c:formatCode>0%</c:formatCode>
                <c:ptCount val="14"/>
                <c:pt idx="0">
                  <c:v>0.42</c:v>
                </c:pt>
                <c:pt idx="1">
                  <c:v>0.53</c:v>
                </c:pt>
                <c:pt idx="3">
                  <c:v>0.56999999999999995</c:v>
                </c:pt>
                <c:pt idx="4">
                  <c:v>0.2</c:v>
                </c:pt>
                <c:pt idx="6">
                  <c:v>0.64</c:v>
                </c:pt>
                <c:pt idx="7">
                  <c:v>0.31</c:v>
                </c:pt>
                <c:pt idx="9">
                  <c:v>0.57999999999999996</c:v>
                </c:pt>
                <c:pt idx="10">
                  <c:v>0.43</c:v>
                </c:pt>
                <c:pt idx="11">
                  <c:v>0.66</c:v>
                </c:pt>
                <c:pt idx="13">
                  <c:v>0.47</c:v>
                </c:pt>
              </c:numCache>
            </c:numRef>
          </c:val>
          <c:extLst>
            <c:ext xmlns:c16="http://schemas.microsoft.com/office/drawing/2014/chart" uri="{C3380CC4-5D6E-409C-BE32-E72D297353CC}">
              <c16:uniqueId val="{00000004-3284-428C-BF0D-707599C374C9}"/>
            </c:ext>
          </c:extLst>
        </c:ser>
        <c:ser>
          <c:idx val="1"/>
          <c:order val="1"/>
          <c:tx>
            <c:strRef>
              <c:f>Sheet1!$A$3</c:f>
              <c:strCache>
                <c:ptCount val="1"/>
                <c:pt idx="0">
                  <c:v>Nej</c:v>
                </c:pt>
              </c:strCache>
            </c:strRef>
          </c:tx>
          <c:spPr>
            <a:solidFill>
              <a:schemeClr val="accent1"/>
            </a:solidFill>
            <a:ln>
              <a:noFill/>
            </a:ln>
            <a:effectLst/>
          </c:spPr>
          <c:invertIfNegative val="0"/>
          <c:dPt>
            <c:idx val="7"/>
            <c:invertIfNegative val="0"/>
            <c:bubble3D val="0"/>
            <c:spPr>
              <a:solidFill>
                <a:schemeClr val="accent1"/>
              </a:solidFill>
              <a:ln>
                <a:noFill/>
              </a:ln>
              <a:effectLst/>
            </c:spPr>
            <c:extLst>
              <c:ext xmlns:c16="http://schemas.microsoft.com/office/drawing/2014/chart" uri="{C3380CC4-5D6E-409C-BE32-E72D297353CC}">
                <c16:uniqueId val="{00000003-29E6-4DF4-9DFB-CDB738FED4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Sheet1!$B$1:$O$1</c:f>
              <c:strCache>
                <c:ptCount val="14"/>
                <c:pt idx="0">
                  <c:v>Srf</c:v>
                </c:pt>
                <c:pt idx="1">
                  <c:v>FAR</c:v>
                </c:pt>
                <c:pt idx="2">
                  <c:v>Kolumn3</c:v>
                </c:pt>
                <c:pt idx="3">
                  <c:v>Har stora kunskaper</c:v>
                </c:pt>
                <c:pt idx="4">
                  <c:v>Har små kunskaper</c:v>
                </c:pt>
                <c:pt idx="5">
                  <c:v>Kolumn2</c:v>
                </c:pt>
                <c:pt idx="6">
                  <c:v>Stor erfarenhet</c:v>
                </c:pt>
                <c:pt idx="7">
                  <c:v>Liten erfarenhet</c:v>
                </c:pt>
                <c:pt idx="8">
                  <c:v>Kolumn1</c:v>
                </c:pt>
                <c:pt idx="9">
                  <c:v>Revisor</c:v>
                </c:pt>
                <c:pt idx="10">
                  <c:v>Redovisningskonsult</c:v>
                </c:pt>
                <c:pt idx="11">
                  <c:v>Skatterådgivare</c:v>
                </c:pt>
                <c:pt idx="13">
                  <c:v>Totalt</c:v>
                </c:pt>
              </c:strCache>
            </c:strRef>
          </c:cat>
          <c:val>
            <c:numRef>
              <c:f>Sheet1!$B$3:$O$3</c:f>
              <c:numCache>
                <c:formatCode>0%</c:formatCode>
                <c:ptCount val="14"/>
                <c:pt idx="0">
                  <c:v>7.0000000000000007E-2</c:v>
                </c:pt>
                <c:pt idx="1">
                  <c:v>7.0000000000000007E-2</c:v>
                </c:pt>
                <c:pt idx="3">
                  <c:v>0.08</c:v>
                </c:pt>
                <c:pt idx="4">
                  <c:v>0.09</c:v>
                </c:pt>
                <c:pt idx="6">
                  <c:v>7.0000000000000007E-2</c:v>
                </c:pt>
                <c:pt idx="7">
                  <c:v>0.08</c:v>
                </c:pt>
                <c:pt idx="9">
                  <c:v>7.0000000000000007E-2</c:v>
                </c:pt>
                <c:pt idx="10">
                  <c:v>7.0000000000000007E-2</c:v>
                </c:pt>
                <c:pt idx="11">
                  <c:v>0.09</c:v>
                </c:pt>
                <c:pt idx="13">
                  <c:v>7.0000000000000007E-2</c:v>
                </c:pt>
              </c:numCache>
            </c:numRef>
          </c:val>
          <c:extLst>
            <c:ext xmlns:c16="http://schemas.microsoft.com/office/drawing/2014/chart" uri="{C3380CC4-5D6E-409C-BE32-E72D297353CC}">
              <c16:uniqueId val="{00000004-29E6-4DF4-9DFB-CDB738FED487}"/>
            </c:ext>
          </c:extLst>
        </c:ser>
        <c:ser>
          <c:idx val="2"/>
          <c:order val="2"/>
          <c:tx>
            <c:strRef>
              <c:f>Sheet1!$A$4</c:f>
              <c:strCache>
                <c:ptCount val="1"/>
                <c:pt idx="0">
                  <c:v>Tveksam, vet ej</c:v>
                </c:pt>
              </c:strCache>
            </c:strRef>
          </c:tx>
          <c:spPr>
            <a:solidFill>
              <a:schemeClr val="bg1">
                <a:lumMod val="75000"/>
              </a:schemeClr>
            </a:solidFill>
            <a:ln>
              <a:noFill/>
            </a:ln>
            <a:effectLst/>
          </c:spPr>
          <c:invertIfNegative val="0"/>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6-29E6-4DF4-9DFB-CDB738FED4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333333"/>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Sheet1!$B$1:$O$1</c:f>
              <c:strCache>
                <c:ptCount val="14"/>
                <c:pt idx="0">
                  <c:v>Srf</c:v>
                </c:pt>
                <c:pt idx="1">
                  <c:v>FAR</c:v>
                </c:pt>
                <c:pt idx="2">
                  <c:v>Kolumn3</c:v>
                </c:pt>
                <c:pt idx="3">
                  <c:v>Har stora kunskaper</c:v>
                </c:pt>
                <c:pt idx="4">
                  <c:v>Har små kunskaper</c:v>
                </c:pt>
                <c:pt idx="5">
                  <c:v>Kolumn2</c:v>
                </c:pt>
                <c:pt idx="6">
                  <c:v>Stor erfarenhet</c:v>
                </c:pt>
                <c:pt idx="7">
                  <c:v>Liten erfarenhet</c:v>
                </c:pt>
                <c:pt idx="8">
                  <c:v>Kolumn1</c:v>
                </c:pt>
                <c:pt idx="9">
                  <c:v>Revisor</c:v>
                </c:pt>
                <c:pt idx="10">
                  <c:v>Redovisningskonsult</c:v>
                </c:pt>
                <c:pt idx="11">
                  <c:v>Skatterådgivare</c:v>
                </c:pt>
                <c:pt idx="13">
                  <c:v>Totalt</c:v>
                </c:pt>
              </c:strCache>
            </c:strRef>
          </c:cat>
          <c:val>
            <c:numRef>
              <c:f>Sheet1!$B$4:$O$4</c:f>
              <c:numCache>
                <c:formatCode>0%</c:formatCode>
                <c:ptCount val="14"/>
                <c:pt idx="0">
                  <c:v>0.51</c:v>
                </c:pt>
                <c:pt idx="1">
                  <c:v>0.4</c:v>
                </c:pt>
                <c:pt idx="3">
                  <c:v>0.35</c:v>
                </c:pt>
                <c:pt idx="4">
                  <c:v>0.7</c:v>
                </c:pt>
                <c:pt idx="6">
                  <c:v>0.28999999999999998</c:v>
                </c:pt>
                <c:pt idx="7">
                  <c:v>0.61</c:v>
                </c:pt>
                <c:pt idx="9">
                  <c:v>0.36</c:v>
                </c:pt>
                <c:pt idx="10">
                  <c:v>0.5</c:v>
                </c:pt>
                <c:pt idx="11">
                  <c:v>0.25</c:v>
                </c:pt>
                <c:pt idx="13">
                  <c:v>0.46</c:v>
                </c:pt>
              </c:numCache>
            </c:numRef>
          </c:val>
          <c:extLst>
            <c:ext xmlns:c16="http://schemas.microsoft.com/office/drawing/2014/chart" uri="{C3380CC4-5D6E-409C-BE32-E72D297353CC}">
              <c16:uniqueId val="{00000007-29E6-4DF4-9DFB-CDB738FED487}"/>
            </c:ext>
          </c:extLst>
        </c:ser>
        <c:dLbls>
          <c:dLblPos val="ctr"/>
          <c:showLegendKey val="0"/>
          <c:showVal val="1"/>
          <c:showCatName val="0"/>
          <c:showSerName val="0"/>
          <c:showPercent val="0"/>
          <c:showBubbleSize val="0"/>
        </c:dLbls>
        <c:gapWidth val="150"/>
        <c:overlap val="100"/>
        <c:axId val="410622408"/>
        <c:axId val="410634952"/>
      </c:barChart>
      <c:valAx>
        <c:axId val="410634952"/>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v-SE"/>
          </a:p>
        </c:txPr>
        <c:crossAx val="410622408"/>
        <c:crosses val="autoZero"/>
        <c:crossBetween val="between"/>
        <c:majorUnit val="0.5"/>
      </c:valAx>
      <c:catAx>
        <c:axId val="410622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410634952"/>
        <c:crosses val="autoZero"/>
        <c:auto val="1"/>
        <c:lblAlgn val="ctr"/>
        <c:lblOffset val="100"/>
        <c:noMultiLvlLbl val="0"/>
      </c:catAx>
      <c:spPr>
        <a:noFill/>
        <a:ln>
          <a:noFill/>
        </a:ln>
        <a:effectLst/>
      </c:spPr>
    </c:plotArea>
    <c:legend>
      <c:legendPos val="t"/>
      <c:layout>
        <c:manualLayout>
          <c:xMode val="edge"/>
          <c:yMode val="edge"/>
          <c:x val="0.29442004350596102"/>
          <c:y val="2.2538544015972196E-2"/>
          <c:w val="0.48994285252884984"/>
          <c:h val="6.428920484404533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025567235567634"/>
          <c:y val="3.4892942109436956E-2"/>
          <c:w val="0.58974432764432361"/>
          <c:h val="0.93021411578112612"/>
        </c:manualLayout>
      </c:layout>
      <c:barChart>
        <c:barDir val="bar"/>
        <c:grouping val="clustered"/>
        <c:varyColors val="0"/>
        <c:ser>
          <c:idx val="0"/>
          <c:order val="0"/>
          <c:tx>
            <c:strRef>
              <c:f>Sheet1!$B$1</c:f>
              <c:strCache>
                <c:ptCount val="1"/>
                <c:pt idx="0">
                  <c:v>Totalt</c:v>
                </c:pt>
              </c:strCache>
            </c:strRef>
          </c:tx>
          <c:spPr>
            <a:solidFill>
              <a:srgbClr val="E5007E"/>
            </a:solidFill>
          </c:spPr>
          <c:invertIfNegative val="0"/>
          <c:dPt>
            <c:idx val="1"/>
            <c:invertIfNegative val="0"/>
            <c:bubble3D val="0"/>
            <c:extLst>
              <c:ext xmlns:c16="http://schemas.microsoft.com/office/drawing/2014/chart" uri="{C3380CC4-5D6E-409C-BE32-E72D297353CC}">
                <c16:uniqueId val="{00000003-8F99-4457-90AB-649CE85C5851}"/>
              </c:ext>
            </c:extLst>
          </c:dPt>
          <c:dPt>
            <c:idx val="4"/>
            <c:invertIfNegative val="0"/>
            <c:bubble3D val="0"/>
            <c:extLst>
              <c:ext xmlns:c16="http://schemas.microsoft.com/office/drawing/2014/chart" uri="{C3380CC4-5D6E-409C-BE32-E72D297353CC}">
                <c16:uniqueId val="{00000001-8F99-4457-90AB-649CE85C5851}"/>
              </c:ext>
            </c:extLst>
          </c:dPt>
          <c:dLbls>
            <c:spPr>
              <a:noFill/>
              <a:ln>
                <a:noFill/>
              </a:ln>
              <a:effectLst/>
            </c:spPr>
            <c:txPr>
              <a:bodyPr wrap="square" lIns="38100" tIns="19050" rIns="38100" bIns="19050" anchor="ctr">
                <a:spAutoFit/>
              </a:bodyPr>
              <a:lstStyle/>
              <a:p>
                <a:pPr>
                  <a:defRPr sz="1200">
                    <a:solidFill>
                      <a:schemeClr val="tx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Fysiska personer</c:v>
                </c:pt>
                <c:pt idx="1">
                  <c:v>Mikroföretag (färre än 10 anställda)</c:v>
                </c:pt>
                <c:pt idx="2">
                  <c:v>Små företag (10-49 anställda)</c:v>
                </c:pt>
                <c:pt idx="3">
                  <c:v>Medelstora företag (50-249 anställda)</c:v>
                </c:pt>
                <c:pt idx="4">
                  <c:v>Stora företag (fler än 249 anställda)</c:v>
                </c:pt>
              </c:strCache>
            </c:strRef>
          </c:cat>
          <c:val>
            <c:numRef>
              <c:f>Sheet1!$B$2:$B$6</c:f>
              <c:numCache>
                <c:formatCode>General</c:formatCode>
                <c:ptCount val="5"/>
                <c:pt idx="0">
                  <c:v>4</c:v>
                </c:pt>
                <c:pt idx="1">
                  <c:v>63</c:v>
                </c:pt>
                <c:pt idx="2">
                  <c:v>26</c:v>
                </c:pt>
                <c:pt idx="3">
                  <c:v>4</c:v>
                </c:pt>
                <c:pt idx="4">
                  <c:v>2</c:v>
                </c:pt>
              </c:numCache>
            </c:numRef>
          </c:val>
          <c:extLst>
            <c:ext xmlns:c16="http://schemas.microsoft.com/office/drawing/2014/chart" uri="{C3380CC4-5D6E-409C-BE32-E72D297353CC}">
              <c16:uniqueId val="{00000002-8F99-4457-90AB-649CE85C5851}"/>
            </c:ext>
          </c:extLst>
        </c:ser>
        <c:ser>
          <c:idx val="1"/>
          <c:order val="1"/>
          <c:tx>
            <c:strRef>
              <c:f>Sheet1!$C$1</c:f>
              <c:strCache>
                <c:ptCount val="1"/>
                <c:pt idx="0">
                  <c:v>Srf </c:v>
                </c:pt>
              </c:strCache>
            </c:strRef>
          </c:tx>
          <c:invertIfNegative val="0"/>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Fysiska personer</c:v>
                </c:pt>
                <c:pt idx="1">
                  <c:v>Mikroföretag (färre än 10 anställda)</c:v>
                </c:pt>
                <c:pt idx="2">
                  <c:v>Små företag (10-49 anställda)</c:v>
                </c:pt>
                <c:pt idx="3">
                  <c:v>Medelstora företag (50-249 anställda)</c:v>
                </c:pt>
                <c:pt idx="4">
                  <c:v>Stora företag (fler än 249 anställda)</c:v>
                </c:pt>
              </c:strCache>
            </c:strRef>
          </c:cat>
          <c:val>
            <c:numRef>
              <c:f>Sheet1!$C$2:$C$6</c:f>
              <c:numCache>
                <c:formatCode>General</c:formatCode>
                <c:ptCount val="5"/>
                <c:pt idx="0">
                  <c:v>6</c:v>
                </c:pt>
                <c:pt idx="1">
                  <c:v>74</c:v>
                </c:pt>
                <c:pt idx="2">
                  <c:v>18</c:v>
                </c:pt>
                <c:pt idx="3">
                  <c:v>1</c:v>
                </c:pt>
                <c:pt idx="4">
                  <c:v>1</c:v>
                </c:pt>
              </c:numCache>
            </c:numRef>
          </c:val>
          <c:extLst>
            <c:ext xmlns:c16="http://schemas.microsoft.com/office/drawing/2014/chart" uri="{C3380CC4-5D6E-409C-BE32-E72D297353CC}">
              <c16:uniqueId val="{00000002-B474-4D4B-B94F-F730021DDF19}"/>
            </c:ext>
          </c:extLst>
        </c:ser>
        <c:ser>
          <c:idx val="2"/>
          <c:order val="2"/>
          <c:tx>
            <c:strRef>
              <c:f>Sheet1!$D$1</c:f>
              <c:strCache>
                <c:ptCount val="1"/>
                <c:pt idx="0">
                  <c:v>FAR</c:v>
                </c:pt>
              </c:strCache>
            </c:strRef>
          </c:tx>
          <c:spPr>
            <a:solidFill>
              <a:srgbClr val="717171"/>
            </a:solidFill>
          </c:spPr>
          <c:invertIfNegative val="0"/>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Fysiska personer</c:v>
                </c:pt>
                <c:pt idx="1">
                  <c:v>Mikroföretag (färre än 10 anställda)</c:v>
                </c:pt>
                <c:pt idx="2">
                  <c:v>Små företag (10-49 anställda)</c:v>
                </c:pt>
                <c:pt idx="3">
                  <c:v>Medelstora företag (50-249 anställda)</c:v>
                </c:pt>
                <c:pt idx="4">
                  <c:v>Stora företag (fler än 249 anställda)</c:v>
                </c:pt>
              </c:strCache>
            </c:strRef>
          </c:cat>
          <c:val>
            <c:numRef>
              <c:f>Sheet1!$D$2:$D$6</c:f>
              <c:numCache>
                <c:formatCode>General</c:formatCode>
                <c:ptCount val="5"/>
                <c:pt idx="0">
                  <c:v>2</c:v>
                </c:pt>
                <c:pt idx="1">
                  <c:v>52</c:v>
                </c:pt>
                <c:pt idx="2">
                  <c:v>35</c:v>
                </c:pt>
                <c:pt idx="3">
                  <c:v>8</c:v>
                </c:pt>
                <c:pt idx="4">
                  <c:v>3</c:v>
                </c:pt>
              </c:numCache>
            </c:numRef>
          </c:val>
          <c:extLst>
            <c:ext xmlns:c16="http://schemas.microsoft.com/office/drawing/2014/chart" uri="{C3380CC4-5D6E-409C-BE32-E72D297353CC}">
              <c16:uniqueId val="{00000003-B474-4D4B-B94F-F730021DDF19}"/>
            </c:ext>
          </c:extLst>
        </c:ser>
        <c:dLbls>
          <c:dLblPos val="outEnd"/>
          <c:showLegendKey val="0"/>
          <c:showVal val="1"/>
          <c:showCatName val="0"/>
          <c:showSerName val="0"/>
          <c:showPercent val="0"/>
          <c:showBubbleSize val="0"/>
        </c:dLbls>
        <c:gapWidth val="66"/>
        <c:overlap val="9"/>
        <c:axId val="409312800"/>
        <c:axId val="409313976"/>
      </c:barChart>
      <c:catAx>
        <c:axId val="409312800"/>
        <c:scaling>
          <c:orientation val="maxMin"/>
        </c:scaling>
        <c:delete val="0"/>
        <c:axPos val="l"/>
        <c:numFmt formatCode="General" sourceLinked="1"/>
        <c:majorTickMark val="none"/>
        <c:minorTickMark val="none"/>
        <c:tickLblPos val="nextTo"/>
        <c:spPr>
          <a:ln>
            <a:solidFill>
              <a:srgbClr val="717171"/>
            </a:solidFill>
          </a:ln>
        </c:spPr>
        <c:txPr>
          <a:bodyPr/>
          <a:lstStyle/>
          <a:p>
            <a:pPr>
              <a:defRPr sz="1200">
                <a:solidFill>
                  <a:srgbClr val="717171"/>
                </a:solidFill>
              </a:defRPr>
            </a:pPr>
            <a:endParaRPr lang="sv-SE"/>
          </a:p>
        </c:txPr>
        <c:crossAx val="409313976"/>
        <c:crosses val="autoZero"/>
        <c:auto val="1"/>
        <c:lblAlgn val="ctr"/>
        <c:lblOffset val="100"/>
        <c:noMultiLvlLbl val="0"/>
      </c:catAx>
      <c:valAx>
        <c:axId val="409313976"/>
        <c:scaling>
          <c:orientation val="minMax"/>
        </c:scaling>
        <c:delete val="1"/>
        <c:axPos val="t"/>
        <c:numFmt formatCode="General" sourceLinked="1"/>
        <c:majorTickMark val="out"/>
        <c:minorTickMark val="none"/>
        <c:tickLblPos val="nextTo"/>
        <c:crossAx val="409312800"/>
        <c:crosses val="autoZero"/>
        <c:crossBetween val="between"/>
      </c:valAx>
    </c:plotArea>
    <c:legend>
      <c:legendPos val="r"/>
      <c:layout>
        <c:manualLayout>
          <c:xMode val="edge"/>
          <c:yMode val="edge"/>
          <c:x val="0.82834485790798995"/>
          <c:y val="0.67374949265362449"/>
          <c:w val="0.12427781552686624"/>
          <c:h val="0.20444366738059405"/>
        </c:manualLayout>
      </c:layout>
      <c:overlay val="0"/>
      <c:txPr>
        <a:bodyPr/>
        <a:lstStyle/>
        <a:p>
          <a:pPr>
            <a:defRPr sz="1400">
              <a:solidFill>
                <a:schemeClr val="tx1"/>
              </a:solidFill>
            </a:defRPr>
          </a:pPr>
          <a:endParaRPr lang="sv-SE"/>
        </a:p>
      </c:txPr>
    </c:legend>
    <c:plotVisOnly val="1"/>
    <c:dispBlanksAs val="gap"/>
    <c:showDLblsOverMax val="0"/>
  </c:chart>
  <c:txPr>
    <a:bodyPr/>
    <a:lstStyle/>
    <a:p>
      <a:pPr>
        <a:defRPr sz="1800"/>
      </a:pPr>
      <a:endParaRPr lang="sv-S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851984655764185"/>
          <c:y val="5.7923522062933226E-2"/>
          <c:w val="0.61667756915001004"/>
          <c:h val="0.93218681168626849"/>
        </c:manualLayout>
      </c:layout>
      <c:barChart>
        <c:barDir val="bar"/>
        <c:grouping val="clustered"/>
        <c:varyColors val="0"/>
        <c:ser>
          <c:idx val="0"/>
          <c:order val="0"/>
          <c:tx>
            <c:strRef>
              <c:f>Sheet1!$B$1</c:f>
              <c:strCache>
                <c:ptCount val="1"/>
                <c:pt idx="0">
                  <c:v>Skatterådgivare (99)</c:v>
                </c:pt>
              </c:strCache>
            </c:strRef>
          </c:tx>
          <c:spPr>
            <a:solidFill>
              <a:schemeClr val="bg1">
                <a:lumMod val="85000"/>
              </a:schemeClr>
            </a:solidFill>
            <a:ln>
              <a:solidFill>
                <a:schemeClr val="bg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Annan</c:v>
                </c:pt>
                <c:pt idx="1">
                  <c:v>Finans och
Försäkringsverksamhet</c:v>
                </c:pt>
                <c:pt idx="2">
                  <c:v>Vård och Omsorg</c:v>
                </c:pt>
                <c:pt idx="3">
                  <c:v>Transport och Magasinering</c:v>
                </c:pt>
                <c:pt idx="4">
                  <c:v>Restaurang och Hotell</c:v>
                </c:pt>
                <c:pt idx="5">
                  <c:v>Jordbruk och Skogsbruk</c:v>
                </c:pt>
                <c:pt idx="6">
                  <c:v>Tillverkning</c:v>
                </c:pt>
                <c:pt idx="7">
                  <c:v>Informations och
Kommunikationsverksamhet</c:v>
                </c:pt>
                <c:pt idx="8">
                  <c:v>Fastighetsverksamhet</c:v>
                </c:pt>
                <c:pt idx="9">
                  <c:v>Handel</c:v>
                </c:pt>
                <c:pt idx="10">
                  <c:v>Byggverksamhet</c:v>
                </c:pt>
              </c:strCache>
            </c:strRef>
          </c:cat>
          <c:val>
            <c:numRef>
              <c:f>Sheet1!$B$2:$B$12</c:f>
              <c:numCache>
                <c:formatCode>General</c:formatCode>
                <c:ptCount val="11"/>
                <c:pt idx="0">
                  <c:v>23</c:v>
                </c:pt>
                <c:pt idx="1">
                  <c:v>12</c:v>
                </c:pt>
                <c:pt idx="2">
                  <c:v>2</c:v>
                </c:pt>
                <c:pt idx="3">
                  <c:v>3</c:v>
                </c:pt>
                <c:pt idx="4">
                  <c:v>8</c:v>
                </c:pt>
                <c:pt idx="5">
                  <c:v>12</c:v>
                </c:pt>
                <c:pt idx="6">
                  <c:v>21</c:v>
                </c:pt>
                <c:pt idx="7">
                  <c:v>15</c:v>
                </c:pt>
                <c:pt idx="8">
                  <c:v>28</c:v>
                </c:pt>
                <c:pt idx="9">
                  <c:v>25</c:v>
                </c:pt>
                <c:pt idx="10">
                  <c:v>29</c:v>
                </c:pt>
              </c:numCache>
            </c:numRef>
          </c:val>
          <c:extLst>
            <c:ext xmlns:c16="http://schemas.microsoft.com/office/drawing/2014/chart" uri="{C3380CC4-5D6E-409C-BE32-E72D297353CC}">
              <c16:uniqueId val="{0000000B-454A-40A9-BDFD-7A32FCC1BE2D}"/>
            </c:ext>
          </c:extLst>
        </c:ser>
        <c:ser>
          <c:idx val="1"/>
          <c:order val="1"/>
          <c:tx>
            <c:strRef>
              <c:f>Sheet1!$C$1</c:f>
              <c:strCache>
                <c:ptCount val="1"/>
                <c:pt idx="0">
                  <c:v>Redovisningskonsult (685)</c:v>
                </c:pt>
              </c:strCache>
            </c:strRef>
          </c:tx>
          <c:spPr>
            <a:solidFill>
              <a:schemeClr val="bg1">
                <a:lumMod val="65000"/>
              </a:schemeClr>
            </a:solidFill>
            <a:ln>
              <a:solidFill>
                <a:schemeClr val="bg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Annan</c:v>
                </c:pt>
                <c:pt idx="1">
                  <c:v>Finans och
Försäkringsverksamhet</c:v>
                </c:pt>
                <c:pt idx="2">
                  <c:v>Vård och Omsorg</c:v>
                </c:pt>
                <c:pt idx="3">
                  <c:v>Transport och Magasinering</c:v>
                </c:pt>
                <c:pt idx="4">
                  <c:v>Restaurang och Hotell</c:v>
                </c:pt>
                <c:pt idx="5">
                  <c:v>Jordbruk och Skogsbruk</c:v>
                </c:pt>
                <c:pt idx="6">
                  <c:v>Tillverkning</c:v>
                </c:pt>
                <c:pt idx="7">
                  <c:v>Informations och
Kommunikationsverksamhet</c:v>
                </c:pt>
                <c:pt idx="8">
                  <c:v>Fastighetsverksamhet</c:v>
                </c:pt>
                <c:pt idx="9">
                  <c:v>Handel</c:v>
                </c:pt>
                <c:pt idx="10">
                  <c:v>Byggverksamhet</c:v>
                </c:pt>
              </c:strCache>
            </c:strRef>
          </c:cat>
          <c:val>
            <c:numRef>
              <c:f>Sheet1!$C$2:$C$12</c:f>
              <c:numCache>
                <c:formatCode>General</c:formatCode>
                <c:ptCount val="11"/>
                <c:pt idx="0">
                  <c:v>28</c:v>
                </c:pt>
                <c:pt idx="1">
                  <c:v>1</c:v>
                </c:pt>
                <c:pt idx="2">
                  <c:v>4</c:v>
                </c:pt>
                <c:pt idx="3">
                  <c:v>9</c:v>
                </c:pt>
                <c:pt idx="4">
                  <c:v>8</c:v>
                </c:pt>
                <c:pt idx="5">
                  <c:v>13</c:v>
                </c:pt>
                <c:pt idx="6">
                  <c:v>8</c:v>
                </c:pt>
                <c:pt idx="7">
                  <c:v>16</c:v>
                </c:pt>
                <c:pt idx="8">
                  <c:v>12</c:v>
                </c:pt>
                <c:pt idx="9">
                  <c:v>29</c:v>
                </c:pt>
                <c:pt idx="10">
                  <c:v>41</c:v>
                </c:pt>
              </c:numCache>
            </c:numRef>
          </c:val>
          <c:extLst>
            <c:ext xmlns:c16="http://schemas.microsoft.com/office/drawing/2014/chart" uri="{C3380CC4-5D6E-409C-BE32-E72D297353CC}">
              <c16:uniqueId val="{0000000C-454A-40A9-BDFD-7A32FCC1BE2D}"/>
            </c:ext>
          </c:extLst>
        </c:ser>
        <c:ser>
          <c:idx val="2"/>
          <c:order val="2"/>
          <c:tx>
            <c:strRef>
              <c:f>Sheet1!$D$1</c:f>
              <c:strCache>
                <c:ptCount val="1"/>
                <c:pt idx="0">
                  <c:v>Revisor (290)</c:v>
                </c:pt>
              </c:strCache>
            </c:strRef>
          </c:tx>
          <c:spPr>
            <a:solidFill>
              <a:schemeClr val="tx1"/>
            </a:solidFill>
            <a:ln>
              <a:solidFill>
                <a:schemeClr val="bg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Annan</c:v>
                </c:pt>
                <c:pt idx="1">
                  <c:v>Finans och
Försäkringsverksamhet</c:v>
                </c:pt>
                <c:pt idx="2">
                  <c:v>Vård och Omsorg</c:v>
                </c:pt>
                <c:pt idx="3">
                  <c:v>Transport och Magasinering</c:v>
                </c:pt>
                <c:pt idx="4">
                  <c:v>Restaurang och Hotell</c:v>
                </c:pt>
                <c:pt idx="5">
                  <c:v>Jordbruk och Skogsbruk</c:v>
                </c:pt>
                <c:pt idx="6">
                  <c:v>Tillverkning</c:v>
                </c:pt>
                <c:pt idx="7">
                  <c:v>Informations och
Kommunikationsverksamhet</c:v>
                </c:pt>
                <c:pt idx="8">
                  <c:v>Fastighetsverksamhet</c:v>
                </c:pt>
                <c:pt idx="9">
                  <c:v>Handel</c:v>
                </c:pt>
                <c:pt idx="10">
                  <c:v>Byggverksamhet</c:v>
                </c:pt>
              </c:strCache>
            </c:strRef>
          </c:cat>
          <c:val>
            <c:numRef>
              <c:f>Sheet1!$D$2:$D$12</c:f>
              <c:numCache>
                <c:formatCode>General</c:formatCode>
                <c:ptCount val="11"/>
                <c:pt idx="0">
                  <c:v>23</c:v>
                </c:pt>
                <c:pt idx="1">
                  <c:v>4</c:v>
                </c:pt>
                <c:pt idx="2">
                  <c:v>3</c:v>
                </c:pt>
                <c:pt idx="3">
                  <c:v>8</c:v>
                </c:pt>
                <c:pt idx="4">
                  <c:v>10</c:v>
                </c:pt>
                <c:pt idx="5">
                  <c:v>7</c:v>
                </c:pt>
                <c:pt idx="6">
                  <c:v>22</c:v>
                </c:pt>
                <c:pt idx="7">
                  <c:v>14</c:v>
                </c:pt>
                <c:pt idx="8">
                  <c:v>21</c:v>
                </c:pt>
                <c:pt idx="9">
                  <c:v>33</c:v>
                </c:pt>
                <c:pt idx="10">
                  <c:v>36</c:v>
                </c:pt>
              </c:numCache>
            </c:numRef>
          </c:val>
          <c:extLst>
            <c:ext xmlns:c16="http://schemas.microsoft.com/office/drawing/2014/chart" uri="{C3380CC4-5D6E-409C-BE32-E72D297353CC}">
              <c16:uniqueId val="{0000000D-454A-40A9-BDFD-7A32FCC1BE2D}"/>
            </c:ext>
          </c:extLst>
        </c:ser>
        <c:ser>
          <c:idx val="3"/>
          <c:order val="3"/>
          <c:tx>
            <c:strRef>
              <c:f>Sheet1!$E$1</c:f>
              <c:strCache>
                <c:ptCount val="1"/>
                <c:pt idx="0">
                  <c:v>Totalt (989)</c:v>
                </c:pt>
              </c:strCache>
            </c:strRef>
          </c:tx>
          <c:spPr>
            <a:solidFill>
              <a:schemeClr val="bg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Annan</c:v>
                </c:pt>
                <c:pt idx="1">
                  <c:v>Finans och
Försäkringsverksamhet</c:v>
                </c:pt>
                <c:pt idx="2">
                  <c:v>Vård och Omsorg</c:v>
                </c:pt>
                <c:pt idx="3">
                  <c:v>Transport och Magasinering</c:v>
                </c:pt>
                <c:pt idx="4">
                  <c:v>Restaurang och Hotell</c:v>
                </c:pt>
                <c:pt idx="5">
                  <c:v>Jordbruk och Skogsbruk</c:v>
                </c:pt>
                <c:pt idx="6">
                  <c:v>Tillverkning</c:v>
                </c:pt>
                <c:pt idx="7">
                  <c:v>Informations och
Kommunikationsverksamhet</c:v>
                </c:pt>
                <c:pt idx="8">
                  <c:v>Fastighetsverksamhet</c:v>
                </c:pt>
                <c:pt idx="9">
                  <c:v>Handel</c:v>
                </c:pt>
                <c:pt idx="10">
                  <c:v>Byggverksamhet</c:v>
                </c:pt>
              </c:strCache>
            </c:strRef>
          </c:cat>
          <c:val>
            <c:numRef>
              <c:f>Sheet1!$E$2:$E$12</c:f>
              <c:numCache>
                <c:formatCode>General</c:formatCode>
                <c:ptCount val="11"/>
                <c:pt idx="0">
                  <c:v>26</c:v>
                </c:pt>
                <c:pt idx="1">
                  <c:v>3</c:v>
                </c:pt>
                <c:pt idx="2">
                  <c:v>4</c:v>
                </c:pt>
                <c:pt idx="3">
                  <c:v>8</c:v>
                </c:pt>
                <c:pt idx="4">
                  <c:v>9</c:v>
                </c:pt>
                <c:pt idx="5">
                  <c:v>11</c:v>
                </c:pt>
                <c:pt idx="6">
                  <c:v>13</c:v>
                </c:pt>
                <c:pt idx="7">
                  <c:v>16</c:v>
                </c:pt>
                <c:pt idx="8">
                  <c:v>16</c:v>
                </c:pt>
                <c:pt idx="9">
                  <c:v>29</c:v>
                </c:pt>
                <c:pt idx="10">
                  <c:v>38</c:v>
                </c:pt>
              </c:numCache>
            </c:numRef>
          </c:val>
          <c:extLst>
            <c:ext xmlns:c16="http://schemas.microsoft.com/office/drawing/2014/chart" uri="{C3380CC4-5D6E-409C-BE32-E72D297353CC}">
              <c16:uniqueId val="{00000000-59E9-4C34-9129-FED4F65B3391}"/>
            </c:ext>
          </c:extLst>
        </c:ser>
        <c:dLbls>
          <c:dLblPos val="outEnd"/>
          <c:showLegendKey val="0"/>
          <c:showVal val="1"/>
          <c:showCatName val="0"/>
          <c:showSerName val="0"/>
          <c:showPercent val="0"/>
          <c:showBubbleSize val="0"/>
        </c:dLbls>
        <c:gapWidth val="66"/>
        <c:axId val="409309664"/>
        <c:axId val="409311232"/>
      </c:barChart>
      <c:catAx>
        <c:axId val="409309664"/>
        <c:scaling>
          <c:orientation val="minMax"/>
        </c:scaling>
        <c:delete val="0"/>
        <c:axPos val="l"/>
        <c:numFmt formatCode="General" sourceLinked="1"/>
        <c:majorTickMark val="none"/>
        <c:minorTickMark val="none"/>
        <c:tickLblPos val="nextTo"/>
        <c:spPr>
          <a:noFill/>
          <a:ln w="9525" cap="flat" cmpd="sng" algn="ctr">
            <a:solidFill>
              <a:srgbClr val="717171"/>
            </a:solidFill>
            <a:round/>
          </a:ln>
          <a:effectLst/>
        </c:spPr>
        <c:txPr>
          <a:bodyPr rot="-600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sv-SE"/>
          </a:p>
        </c:txPr>
        <c:crossAx val="409311232"/>
        <c:crosses val="autoZero"/>
        <c:auto val="1"/>
        <c:lblAlgn val="ctr"/>
        <c:lblOffset val="100"/>
        <c:noMultiLvlLbl val="0"/>
      </c:catAx>
      <c:valAx>
        <c:axId val="409311232"/>
        <c:scaling>
          <c:orientation val="minMax"/>
        </c:scaling>
        <c:delete val="1"/>
        <c:axPos val="b"/>
        <c:numFmt formatCode="General" sourceLinked="1"/>
        <c:majorTickMark val="none"/>
        <c:minorTickMark val="none"/>
        <c:tickLblPos val="nextTo"/>
        <c:crossAx val="409309664"/>
        <c:crosses val="autoZero"/>
        <c:crossBetween val="between"/>
      </c:valAx>
      <c:spPr>
        <a:noFill/>
        <a:ln>
          <a:noFill/>
        </a:ln>
        <a:effectLst/>
      </c:spPr>
    </c:plotArea>
    <c:legend>
      <c:legendPos val="r"/>
      <c:layout>
        <c:manualLayout>
          <c:xMode val="edge"/>
          <c:yMode val="edge"/>
          <c:x val="0.66589234807187569"/>
          <c:y val="0.57835240729325499"/>
          <c:w val="0.33205636987684228"/>
          <c:h val="0.22499614735749279"/>
        </c:manualLayout>
      </c:layout>
      <c:overlay val="0"/>
      <c:txPr>
        <a:bodyPr/>
        <a:lstStyle/>
        <a:p>
          <a:pPr>
            <a:defRPr sz="1200">
              <a:solidFill>
                <a:schemeClr val="tx1"/>
              </a:solidFill>
            </a:defRPr>
          </a:pPr>
          <a:endParaRPr lang="sv-SE"/>
        </a:p>
      </c:txPr>
    </c:legend>
    <c:plotVisOnly val="1"/>
    <c:dispBlanksAs val="gap"/>
    <c:showDLblsOverMax val="0"/>
  </c:chart>
  <c:spPr>
    <a:noFill/>
    <a:ln>
      <a:noFill/>
    </a:ln>
    <a:effectLst/>
  </c:spPr>
  <c:txPr>
    <a:bodyPr/>
    <a:lstStyle/>
    <a:p>
      <a:pPr>
        <a:defRPr sz="10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801184267404971"/>
          <c:y val="0.11494489437828995"/>
          <c:w val="0.39518781326039742"/>
          <c:h val="0.85016216351227314"/>
        </c:manualLayout>
      </c:layout>
      <c:barChart>
        <c:barDir val="bar"/>
        <c:grouping val="percentStacked"/>
        <c:varyColors val="0"/>
        <c:ser>
          <c:idx val="0"/>
          <c:order val="0"/>
          <c:tx>
            <c:strRef>
              <c:f>Blad1!$B$1</c:f>
              <c:strCache>
                <c:ptCount val="1"/>
                <c:pt idx="0">
                  <c:v>Obefintliga/mycket små</c:v>
                </c:pt>
              </c:strCache>
            </c:strRef>
          </c:tx>
          <c:spPr>
            <a:solidFill>
              <a:schemeClr val="accent1"/>
            </a:solidFill>
            <a:ln>
              <a:solidFill>
                <a:schemeClr val="bg1"/>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6-DC58-4A19-913D-D6DC56434EE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Blad1!$B$2:$B$3</c:f>
              <c:numCache>
                <c:formatCode>General</c:formatCode>
                <c:ptCount val="2"/>
                <c:pt idx="0">
                  <c:v>9</c:v>
                </c:pt>
                <c:pt idx="1">
                  <c:v>0</c:v>
                </c:pt>
              </c:numCache>
            </c:numRef>
          </c:val>
          <c:extLst>
            <c:ext xmlns:c16="http://schemas.microsoft.com/office/drawing/2014/chart" uri="{C3380CC4-5D6E-409C-BE32-E72D297353CC}">
              <c16:uniqueId val="{00000000-DC58-4A19-913D-D6DC56434EEF}"/>
            </c:ext>
          </c:extLst>
        </c:ser>
        <c:ser>
          <c:idx val="1"/>
          <c:order val="1"/>
          <c:tx>
            <c:strRef>
              <c:f>Blad1!$C$1</c:f>
              <c:strCache>
                <c:ptCount val="1"/>
                <c:pt idx="0">
                  <c:v>2</c:v>
                </c:pt>
              </c:strCache>
            </c:strRef>
          </c:tx>
          <c:spPr>
            <a:solidFill>
              <a:schemeClr val="accent3"/>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Blad1!$C$2:$C$3</c:f>
              <c:numCache>
                <c:formatCode>General</c:formatCode>
                <c:ptCount val="2"/>
                <c:pt idx="0">
                  <c:v>18</c:v>
                </c:pt>
                <c:pt idx="1">
                  <c:v>5</c:v>
                </c:pt>
              </c:numCache>
            </c:numRef>
          </c:val>
          <c:extLst>
            <c:ext xmlns:c16="http://schemas.microsoft.com/office/drawing/2014/chart" uri="{C3380CC4-5D6E-409C-BE32-E72D297353CC}">
              <c16:uniqueId val="{00000001-DC58-4A19-913D-D6DC56434EEF}"/>
            </c:ext>
          </c:extLst>
        </c:ser>
        <c:ser>
          <c:idx val="2"/>
          <c:order val="2"/>
          <c:tx>
            <c:strRef>
              <c:f>Blad1!$D$1</c:f>
              <c:strCache>
                <c:ptCount val="1"/>
                <c:pt idx="0">
                  <c:v>3</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Blad1!$D$2:$D$3</c:f>
              <c:numCache>
                <c:formatCode>General</c:formatCode>
                <c:ptCount val="2"/>
                <c:pt idx="0">
                  <c:v>32</c:v>
                </c:pt>
                <c:pt idx="1">
                  <c:v>32</c:v>
                </c:pt>
              </c:numCache>
            </c:numRef>
          </c:val>
          <c:extLst>
            <c:ext xmlns:c16="http://schemas.microsoft.com/office/drawing/2014/chart" uri="{C3380CC4-5D6E-409C-BE32-E72D297353CC}">
              <c16:uniqueId val="{00000002-DC58-4A19-913D-D6DC56434EEF}"/>
            </c:ext>
          </c:extLst>
        </c:ser>
        <c:ser>
          <c:idx val="3"/>
          <c:order val="3"/>
          <c:tx>
            <c:strRef>
              <c:f>Blad1!$E$1</c:f>
              <c:strCache>
                <c:ptCount val="1"/>
                <c:pt idx="0">
                  <c:v>4</c:v>
                </c:pt>
              </c:strCache>
            </c:strRef>
          </c:tx>
          <c:spPr>
            <a:solidFill>
              <a:schemeClr val="tx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Blad1!$E$2:$E$3</c:f>
              <c:numCache>
                <c:formatCode>General</c:formatCode>
                <c:ptCount val="2"/>
                <c:pt idx="0">
                  <c:v>29</c:v>
                </c:pt>
                <c:pt idx="1">
                  <c:v>46</c:v>
                </c:pt>
              </c:numCache>
            </c:numRef>
          </c:val>
          <c:extLst>
            <c:ext xmlns:c16="http://schemas.microsoft.com/office/drawing/2014/chart" uri="{C3380CC4-5D6E-409C-BE32-E72D297353CC}">
              <c16:uniqueId val="{00000003-DC58-4A19-913D-D6DC56434EEF}"/>
            </c:ext>
          </c:extLst>
        </c:ser>
        <c:ser>
          <c:idx val="4"/>
          <c:order val="4"/>
          <c:tx>
            <c:strRef>
              <c:f>Blad1!$F$1</c:f>
              <c:strCache>
                <c:ptCount val="1"/>
                <c:pt idx="0">
                  <c:v>Mycket stora</c:v>
                </c:pt>
              </c:strCache>
            </c:strRef>
          </c:tx>
          <c:spPr>
            <a:solidFill>
              <a:srgbClr val="00B05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Blad1!$F$2:$F$3</c:f>
              <c:numCache>
                <c:formatCode>General</c:formatCode>
                <c:ptCount val="2"/>
                <c:pt idx="0">
                  <c:v>10</c:v>
                </c:pt>
                <c:pt idx="1">
                  <c:v>16</c:v>
                </c:pt>
              </c:numCache>
            </c:numRef>
          </c:val>
          <c:extLst>
            <c:ext xmlns:c16="http://schemas.microsoft.com/office/drawing/2014/chart" uri="{C3380CC4-5D6E-409C-BE32-E72D297353CC}">
              <c16:uniqueId val="{00000004-DC58-4A19-913D-D6DC56434EEF}"/>
            </c:ext>
          </c:extLst>
        </c:ser>
        <c:ser>
          <c:idx val="5"/>
          <c:order val="5"/>
          <c:tx>
            <c:strRef>
              <c:f>Blad1!$G$1</c:f>
              <c:strCache>
                <c:ptCount val="1"/>
                <c:pt idx="0">
                  <c:v>Tveksam, vet ej</c:v>
                </c:pt>
              </c:strCache>
            </c:strRef>
          </c:tx>
          <c:spPr>
            <a:solidFill>
              <a:srgbClr val="CBCBCB"/>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Dina erfarenheter av att tillämpa bestämmelserna om skattetillägg i praktiken?</c:v>
                </c:pt>
                <c:pt idx="1">
                  <c:v>Dina kunskaper om bestämmelserna om skattetillägg?</c:v>
                </c:pt>
              </c:strCache>
            </c:strRef>
          </c:cat>
          <c:val>
            <c:numRef>
              <c:f>Blad1!$G$2:$G$3</c:f>
              <c:numCache>
                <c:formatCode>General</c:formatCode>
                <c:ptCount val="2"/>
                <c:pt idx="0">
                  <c:v>2</c:v>
                </c:pt>
                <c:pt idx="1">
                  <c:v>1</c:v>
                </c:pt>
              </c:numCache>
            </c:numRef>
          </c:val>
          <c:extLst>
            <c:ext xmlns:c16="http://schemas.microsoft.com/office/drawing/2014/chart" uri="{C3380CC4-5D6E-409C-BE32-E72D297353CC}">
              <c16:uniqueId val="{00000005-DC58-4A19-913D-D6DC56434EEF}"/>
            </c:ext>
          </c:extLst>
        </c:ser>
        <c:dLbls>
          <c:showLegendKey val="0"/>
          <c:showVal val="1"/>
          <c:showCatName val="0"/>
          <c:showSerName val="0"/>
          <c:showPercent val="0"/>
          <c:showBubbleSize val="0"/>
        </c:dLbls>
        <c:gapWidth val="95"/>
        <c:overlap val="100"/>
        <c:axId val="409310056"/>
        <c:axId val="409321816"/>
      </c:barChart>
      <c:catAx>
        <c:axId val="409310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crossAx val="409321816"/>
        <c:crosses val="autoZero"/>
        <c:auto val="1"/>
        <c:lblAlgn val="ctr"/>
        <c:lblOffset val="100"/>
        <c:noMultiLvlLbl val="0"/>
      </c:catAx>
      <c:valAx>
        <c:axId val="409321816"/>
        <c:scaling>
          <c:orientation val="minMax"/>
        </c:scaling>
        <c:delete val="1"/>
        <c:axPos val="b"/>
        <c:numFmt formatCode="0%" sourceLinked="1"/>
        <c:majorTickMark val="none"/>
        <c:minorTickMark val="none"/>
        <c:tickLblPos val="nextTo"/>
        <c:crossAx val="409310056"/>
        <c:crosses val="autoZero"/>
        <c:crossBetween val="between"/>
      </c:valAx>
      <c:spPr>
        <a:noFill/>
        <a:ln>
          <a:noFill/>
        </a:ln>
        <a:effectLst/>
      </c:spPr>
    </c:plotArea>
    <c:legend>
      <c:legendPos val="t"/>
      <c:layout>
        <c:manualLayout>
          <c:xMode val="edge"/>
          <c:yMode val="edge"/>
          <c:x val="0.32265407967505011"/>
          <c:y val="6.3441712926249005E-2"/>
          <c:w val="0.56004114573669428"/>
          <c:h val="6.101943839097828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212636144789"/>
          <c:y val="0.11494489437828995"/>
          <c:w val="0.66898701978965802"/>
          <c:h val="0.85016216351227314"/>
        </c:manualLayout>
      </c:layout>
      <c:barChart>
        <c:barDir val="bar"/>
        <c:grouping val="percentStacked"/>
        <c:varyColors val="0"/>
        <c:ser>
          <c:idx val="0"/>
          <c:order val="0"/>
          <c:tx>
            <c:strRef>
              <c:f>Blad1!$B$1</c:f>
              <c:strCache>
                <c:ptCount val="1"/>
                <c:pt idx="0">
                  <c:v>Obefintliga/mycket små</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Blad1!$B$2:$B$15</c:f>
              <c:numCache>
                <c:formatCode>General</c:formatCode>
                <c:ptCount val="14"/>
                <c:pt idx="0">
                  <c:v>1</c:v>
                </c:pt>
                <c:pt idx="1">
                  <c:v>0</c:v>
                </c:pt>
                <c:pt idx="3">
                  <c:v>0</c:v>
                </c:pt>
                <c:pt idx="4">
                  <c:v>0</c:v>
                </c:pt>
                <c:pt idx="5">
                  <c:v>0</c:v>
                </c:pt>
                <c:pt idx="6">
                  <c:v>0</c:v>
                </c:pt>
                <c:pt idx="7">
                  <c:v>0</c:v>
                </c:pt>
                <c:pt idx="9">
                  <c:v>0</c:v>
                </c:pt>
                <c:pt idx="10">
                  <c:v>1</c:v>
                </c:pt>
                <c:pt idx="11">
                  <c:v>0</c:v>
                </c:pt>
                <c:pt idx="13">
                  <c:v>0</c:v>
                </c:pt>
              </c:numCache>
            </c:numRef>
          </c:val>
          <c:extLst>
            <c:ext xmlns:c16="http://schemas.microsoft.com/office/drawing/2014/chart" uri="{C3380CC4-5D6E-409C-BE32-E72D297353CC}">
              <c16:uniqueId val="{00000000-DC58-4A19-913D-D6DC56434EEF}"/>
            </c:ext>
          </c:extLst>
        </c:ser>
        <c:ser>
          <c:idx val="1"/>
          <c:order val="1"/>
          <c:tx>
            <c:strRef>
              <c:f>Blad1!$C$1</c:f>
              <c:strCache>
                <c:ptCount val="1"/>
                <c:pt idx="0">
                  <c:v>2</c:v>
                </c:pt>
              </c:strCache>
            </c:strRef>
          </c:tx>
          <c:spPr>
            <a:solidFill>
              <a:schemeClr val="accent3"/>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Blad1!$C$2:$C$15</c:f>
              <c:numCache>
                <c:formatCode>General</c:formatCode>
                <c:ptCount val="14"/>
                <c:pt idx="0">
                  <c:v>5</c:v>
                </c:pt>
                <c:pt idx="1">
                  <c:v>5</c:v>
                </c:pt>
                <c:pt idx="3">
                  <c:v>0</c:v>
                </c:pt>
                <c:pt idx="4">
                  <c:v>2</c:v>
                </c:pt>
                <c:pt idx="5">
                  <c:v>4</c:v>
                </c:pt>
                <c:pt idx="6">
                  <c:v>6</c:v>
                </c:pt>
                <c:pt idx="7">
                  <c:v>7</c:v>
                </c:pt>
                <c:pt idx="9">
                  <c:v>0</c:v>
                </c:pt>
                <c:pt idx="10">
                  <c:v>6</c:v>
                </c:pt>
                <c:pt idx="11">
                  <c:v>2</c:v>
                </c:pt>
                <c:pt idx="13">
                  <c:v>5</c:v>
                </c:pt>
              </c:numCache>
            </c:numRef>
          </c:val>
          <c:extLst>
            <c:ext xmlns:c16="http://schemas.microsoft.com/office/drawing/2014/chart" uri="{C3380CC4-5D6E-409C-BE32-E72D297353CC}">
              <c16:uniqueId val="{00000001-DC58-4A19-913D-D6DC56434EEF}"/>
            </c:ext>
          </c:extLst>
        </c:ser>
        <c:ser>
          <c:idx val="2"/>
          <c:order val="2"/>
          <c:tx>
            <c:strRef>
              <c:f>Blad1!$D$1</c:f>
              <c:strCache>
                <c:ptCount val="1"/>
                <c:pt idx="0">
                  <c:v>3</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Blad1!$D$2:$D$15</c:f>
              <c:numCache>
                <c:formatCode>General</c:formatCode>
                <c:ptCount val="14"/>
                <c:pt idx="0">
                  <c:v>35</c:v>
                </c:pt>
                <c:pt idx="1">
                  <c:v>29</c:v>
                </c:pt>
                <c:pt idx="3">
                  <c:v>28</c:v>
                </c:pt>
                <c:pt idx="4">
                  <c:v>24</c:v>
                </c:pt>
                <c:pt idx="5">
                  <c:v>30</c:v>
                </c:pt>
                <c:pt idx="6">
                  <c:v>34</c:v>
                </c:pt>
                <c:pt idx="7">
                  <c:v>32</c:v>
                </c:pt>
                <c:pt idx="9">
                  <c:v>10</c:v>
                </c:pt>
                <c:pt idx="10">
                  <c:v>36</c:v>
                </c:pt>
                <c:pt idx="11">
                  <c:v>27</c:v>
                </c:pt>
                <c:pt idx="13">
                  <c:v>32</c:v>
                </c:pt>
              </c:numCache>
            </c:numRef>
          </c:val>
          <c:extLst>
            <c:ext xmlns:c16="http://schemas.microsoft.com/office/drawing/2014/chart" uri="{C3380CC4-5D6E-409C-BE32-E72D297353CC}">
              <c16:uniqueId val="{00000002-DC58-4A19-913D-D6DC56434EEF}"/>
            </c:ext>
          </c:extLst>
        </c:ser>
        <c:ser>
          <c:idx val="3"/>
          <c:order val="3"/>
          <c:tx>
            <c:strRef>
              <c:f>Blad1!$E$1</c:f>
              <c:strCache>
                <c:ptCount val="1"/>
                <c:pt idx="0">
                  <c:v>4</c:v>
                </c:pt>
              </c:strCache>
            </c:strRef>
          </c:tx>
          <c:spPr>
            <a:solidFill>
              <a:schemeClr val="tx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Blad1!$E$2:$E$15</c:f>
              <c:numCache>
                <c:formatCode>General</c:formatCode>
                <c:ptCount val="14"/>
                <c:pt idx="0">
                  <c:v>46</c:v>
                </c:pt>
                <c:pt idx="1">
                  <c:v>45</c:v>
                </c:pt>
                <c:pt idx="3">
                  <c:v>22</c:v>
                </c:pt>
                <c:pt idx="4">
                  <c:v>50</c:v>
                </c:pt>
                <c:pt idx="5">
                  <c:v>47</c:v>
                </c:pt>
                <c:pt idx="6">
                  <c:v>46</c:v>
                </c:pt>
                <c:pt idx="7">
                  <c:v>37</c:v>
                </c:pt>
                <c:pt idx="9">
                  <c:v>49</c:v>
                </c:pt>
                <c:pt idx="10">
                  <c:v>45</c:v>
                </c:pt>
                <c:pt idx="11">
                  <c:v>50</c:v>
                </c:pt>
                <c:pt idx="13">
                  <c:v>46</c:v>
                </c:pt>
              </c:numCache>
            </c:numRef>
          </c:val>
          <c:extLst>
            <c:ext xmlns:c16="http://schemas.microsoft.com/office/drawing/2014/chart" uri="{C3380CC4-5D6E-409C-BE32-E72D297353CC}">
              <c16:uniqueId val="{00000003-DC58-4A19-913D-D6DC56434EEF}"/>
            </c:ext>
          </c:extLst>
        </c:ser>
        <c:ser>
          <c:idx val="4"/>
          <c:order val="4"/>
          <c:tx>
            <c:strRef>
              <c:f>Blad1!$F$1</c:f>
              <c:strCache>
                <c:ptCount val="1"/>
                <c:pt idx="0">
                  <c:v>Mycket stora</c:v>
                </c:pt>
              </c:strCache>
            </c:strRef>
          </c:tx>
          <c:spPr>
            <a:solidFill>
              <a:srgbClr val="00B05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Blad1!$F$2:$F$15</c:f>
              <c:numCache>
                <c:formatCode>General</c:formatCode>
                <c:ptCount val="14"/>
                <c:pt idx="0">
                  <c:v>12</c:v>
                </c:pt>
                <c:pt idx="1">
                  <c:v>21</c:v>
                </c:pt>
                <c:pt idx="3">
                  <c:v>50</c:v>
                </c:pt>
                <c:pt idx="4">
                  <c:v>24</c:v>
                </c:pt>
                <c:pt idx="5">
                  <c:v>18</c:v>
                </c:pt>
                <c:pt idx="6">
                  <c:v>14</c:v>
                </c:pt>
                <c:pt idx="7">
                  <c:v>20</c:v>
                </c:pt>
                <c:pt idx="9">
                  <c:v>40</c:v>
                </c:pt>
                <c:pt idx="10">
                  <c:v>11</c:v>
                </c:pt>
                <c:pt idx="11">
                  <c:v>20</c:v>
                </c:pt>
                <c:pt idx="13">
                  <c:v>16</c:v>
                </c:pt>
              </c:numCache>
            </c:numRef>
          </c:val>
          <c:extLst>
            <c:ext xmlns:c16="http://schemas.microsoft.com/office/drawing/2014/chart" uri="{C3380CC4-5D6E-409C-BE32-E72D297353CC}">
              <c16:uniqueId val="{00000004-DC58-4A19-913D-D6DC56434EEF}"/>
            </c:ext>
          </c:extLst>
        </c:ser>
        <c:ser>
          <c:idx val="5"/>
          <c:order val="5"/>
          <c:tx>
            <c:strRef>
              <c:f>Blad1!$G$1</c:f>
              <c:strCache>
                <c:ptCount val="1"/>
                <c:pt idx="0">
                  <c:v>Tveksam, vet ej</c:v>
                </c:pt>
              </c:strCache>
            </c:strRef>
          </c:tx>
          <c:spPr>
            <a:solidFill>
              <a:srgbClr val="CBCBCB"/>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Blad1!$G$2:$G$15</c:f>
              <c:numCache>
                <c:formatCode>General</c:formatCode>
                <c:ptCount val="14"/>
                <c:pt idx="0">
                  <c:v>1</c:v>
                </c:pt>
                <c:pt idx="1">
                  <c:v>0</c:v>
                </c:pt>
                <c:pt idx="3">
                  <c:v>0</c:v>
                </c:pt>
                <c:pt idx="4">
                  <c:v>0</c:v>
                </c:pt>
                <c:pt idx="5">
                  <c:v>0</c:v>
                </c:pt>
                <c:pt idx="6">
                  <c:v>1</c:v>
                </c:pt>
                <c:pt idx="7">
                  <c:v>5</c:v>
                </c:pt>
                <c:pt idx="9">
                  <c:v>0</c:v>
                </c:pt>
                <c:pt idx="10">
                  <c:v>1</c:v>
                </c:pt>
                <c:pt idx="11">
                  <c:v>0</c:v>
                </c:pt>
                <c:pt idx="13">
                  <c:v>1</c:v>
                </c:pt>
              </c:numCache>
            </c:numRef>
          </c:val>
          <c:extLst>
            <c:ext xmlns:c16="http://schemas.microsoft.com/office/drawing/2014/chart" uri="{C3380CC4-5D6E-409C-BE32-E72D297353CC}">
              <c16:uniqueId val="{00000005-DC58-4A19-913D-D6DC56434EEF}"/>
            </c:ext>
          </c:extLst>
        </c:ser>
        <c:dLbls>
          <c:showLegendKey val="0"/>
          <c:showVal val="1"/>
          <c:showCatName val="0"/>
          <c:showSerName val="0"/>
          <c:showPercent val="0"/>
          <c:showBubbleSize val="0"/>
        </c:dLbls>
        <c:gapWidth val="95"/>
        <c:overlap val="100"/>
        <c:axId val="409321032"/>
        <c:axId val="409308488"/>
      </c:barChart>
      <c:catAx>
        <c:axId val="409321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crossAx val="409308488"/>
        <c:crosses val="autoZero"/>
        <c:auto val="1"/>
        <c:lblAlgn val="ctr"/>
        <c:lblOffset val="100"/>
        <c:noMultiLvlLbl val="0"/>
      </c:catAx>
      <c:valAx>
        <c:axId val="409308488"/>
        <c:scaling>
          <c:orientation val="minMax"/>
        </c:scaling>
        <c:delete val="1"/>
        <c:axPos val="b"/>
        <c:numFmt formatCode="0%" sourceLinked="1"/>
        <c:majorTickMark val="none"/>
        <c:minorTickMark val="none"/>
        <c:tickLblPos val="nextTo"/>
        <c:crossAx val="409321032"/>
        <c:crosses val="autoZero"/>
        <c:crossBetween val="between"/>
      </c:valAx>
      <c:spPr>
        <a:noFill/>
        <a:ln>
          <a:noFill/>
        </a:ln>
        <a:effectLst/>
      </c:spPr>
    </c:plotArea>
    <c:legend>
      <c:legendPos val="t"/>
      <c:layout>
        <c:manualLayout>
          <c:xMode val="edge"/>
          <c:yMode val="edge"/>
          <c:x val="0.36194933616767544"/>
          <c:y val="1.5860428231562251E-2"/>
          <c:w val="0.56004114573669428"/>
          <c:h val="6.101943839097828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212636144789"/>
          <c:y val="0.11494489437828995"/>
          <c:w val="0.66898701978965802"/>
          <c:h val="0.85016216351227314"/>
        </c:manualLayout>
      </c:layout>
      <c:barChart>
        <c:barDir val="bar"/>
        <c:grouping val="percentStacked"/>
        <c:varyColors val="0"/>
        <c:ser>
          <c:idx val="0"/>
          <c:order val="0"/>
          <c:tx>
            <c:strRef>
              <c:f>Blad1!$B$1</c:f>
              <c:strCache>
                <c:ptCount val="1"/>
                <c:pt idx="0">
                  <c:v>Obefintliga/mycket små</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Blad1!$B$2:$B$15</c:f>
              <c:numCache>
                <c:formatCode>General</c:formatCode>
                <c:ptCount val="14"/>
                <c:pt idx="0">
                  <c:v>13</c:v>
                </c:pt>
                <c:pt idx="1">
                  <c:v>5</c:v>
                </c:pt>
                <c:pt idx="3">
                  <c:v>11</c:v>
                </c:pt>
                <c:pt idx="4">
                  <c:v>5</c:v>
                </c:pt>
                <c:pt idx="5">
                  <c:v>6</c:v>
                </c:pt>
                <c:pt idx="6">
                  <c:v>10</c:v>
                </c:pt>
                <c:pt idx="7">
                  <c:v>17</c:v>
                </c:pt>
                <c:pt idx="9">
                  <c:v>2</c:v>
                </c:pt>
                <c:pt idx="10">
                  <c:v>12</c:v>
                </c:pt>
                <c:pt idx="11">
                  <c:v>3</c:v>
                </c:pt>
                <c:pt idx="13">
                  <c:v>9</c:v>
                </c:pt>
              </c:numCache>
            </c:numRef>
          </c:val>
          <c:extLst>
            <c:ext xmlns:c16="http://schemas.microsoft.com/office/drawing/2014/chart" uri="{C3380CC4-5D6E-409C-BE32-E72D297353CC}">
              <c16:uniqueId val="{00000000-DC58-4A19-913D-D6DC56434EEF}"/>
            </c:ext>
          </c:extLst>
        </c:ser>
        <c:ser>
          <c:idx val="1"/>
          <c:order val="1"/>
          <c:tx>
            <c:strRef>
              <c:f>Blad1!$C$1</c:f>
              <c:strCache>
                <c:ptCount val="1"/>
                <c:pt idx="0">
                  <c:v>2</c:v>
                </c:pt>
              </c:strCache>
            </c:strRef>
          </c:tx>
          <c:spPr>
            <a:solidFill>
              <a:schemeClr val="accent3"/>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Blad1!$C$2:$C$15</c:f>
              <c:numCache>
                <c:formatCode>General</c:formatCode>
                <c:ptCount val="14"/>
                <c:pt idx="0">
                  <c:v>18</c:v>
                </c:pt>
                <c:pt idx="1">
                  <c:v>17</c:v>
                </c:pt>
                <c:pt idx="3">
                  <c:v>6</c:v>
                </c:pt>
                <c:pt idx="4">
                  <c:v>12</c:v>
                </c:pt>
                <c:pt idx="5">
                  <c:v>18</c:v>
                </c:pt>
                <c:pt idx="6">
                  <c:v>19</c:v>
                </c:pt>
                <c:pt idx="7">
                  <c:v>12</c:v>
                </c:pt>
                <c:pt idx="9">
                  <c:v>6</c:v>
                </c:pt>
                <c:pt idx="10">
                  <c:v>20</c:v>
                </c:pt>
                <c:pt idx="11">
                  <c:v>13</c:v>
                </c:pt>
                <c:pt idx="13">
                  <c:v>18</c:v>
                </c:pt>
              </c:numCache>
            </c:numRef>
          </c:val>
          <c:extLst>
            <c:ext xmlns:c16="http://schemas.microsoft.com/office/drawing/2014/chart" uri="{C3380CC4-5D6E-409C-BE32-E72D297353CC}">
              <c16:uniqueId val="{00000001-DC58-4A19-913D-D6DC56434EEF}"/>
            </c:ext>
          </c:extLst>
        </c:ser>
        <c:ser>
          <c:idx val="2"/>
          <c:order val="2"/>
          <c:tx>
            <c:strRef>
              <c:f>Blad1!$D$1</c:f>
              <c:strCache>
                <c:ptCount val="1"/>
                <c:pt idx="0">
                  <c:v>3</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Blad1!$D$2:$D$15</c:f>
              <c:numCache>
                <c:formatCode>General</c:formatCode>
                <c:ptCount val="14"/>
                <c:pt idx="0">
                  <c:v>32</c:v>
                </c:pt>
                <c:pt idx="1">
                  <c:v>33</c:v>
                </c:pt>
                <c:pt idx="3">
                  <c:v>17</c:v>
                </c:pt>
                <c:pt idx="4">
                  <c:v>29</c:v>
                </c:pt>
                <c:pt idx="5">
                  <c:v>32</c:v>
                </c:pt>
                <c:pt idx="6">
                  <c:v>33</c:v>
                </c:pt>
                <c:pt idx="7">
                  <c:v>34</c:v>
                </c:pt>
                <c:pt idx="9">
                  <c:v>22</c:v>
                </c:pt>
                <c:pt idx="10">
                  <c:v>33</c:v>
                </c:pt>
                <c:pt idx="11">
                  <c:v>37</c:v>
                </c:pt>
                <c:pt idx="13">
                  <c:v>32</c:v>
                </c:pt>
              </c:numCache>
            </c:numRef>
          </c:val>
          <c:extLst>
            <c:ext xmlns:c16="http://schemas.microsoft.com/office/drawing/2014/chart" uri="{C3380CC4-5D6E-409C-BE32-E72D297353CC}">
              <c16:uniqueId val="{00000002-DC58-4A19-913D-D6DC56434EEF}"/>
            </c:ext>
          </c:extLst>
        </c:ser>
        <c:ser>
          <c:idx val="3"/>
          <c:order val="3"/>
          <c:tx>
            <c:strRef>
              <c:f>Blad1!$E$1</c:f>
              <c:strCache>
                <c:ptCount val="1"/>
                <c:pt idx="0">
                  <c:v>4</c:v>
                </c:pt>
              </c:strCache>
            </c:strRef>
          </c:tx>
          <c:spPr>
            <a:solidFill>
              <a:schemeClr val="tx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Blad1!$E$2:$E$15</c:f>
              <c:numCache>
                <c:formatCode>General</c:formatCode>
                <c:ptCount val="14"/>
                <c:pt idx="0">
                  <c:v>28</c:v>
                </c:pt>
                <c:pt idx="1">
                  <c:v>30</c:v>
                </c:pt>
                <c:pt idx="3">
                  <c:v>22</c:v>
                </c:pt>
                <c:pt idx="4">
                  <c:v>33</c:v>
                </c:pt>
                <c:pt idx="5">
                  <c:v>31</c:v>
                </c:pt>
                <c:pt idx="6">
                  <c:v>28</c:v>
                </c:pt>
                <c:pt idx="7">
                  <c:v>22</c:v>
                </c:pt>
                <c:pt idx="9">
                  <c:v>37</c:v>
                </c:pt>
                <c:pt idx="10">
                  <c:v>27</c:v>
                </c:pt>
                <c:pt idx="11">
                  <c:v>33</c:v>
                </c:pt>
                <c:pt idx="13">
                  <c:v>29</c:v>
                </c:pt>
              </c:numCache>
            </c:numRef>
          </c:val>
          <c:extLst>
            <c:ext xmlns:c16="http://schemas.microsoft.com/office/drawing/2014/chart" uri="{C3380CC4-5D6E-409C-BE32-E72D297353CC}">
              <c16:uniqueId val="{00000003-DC58-4A19-913D-D6DC56434EEF}"/>
            </c:ext>
          </c:extLst>
        </c:ser>
        <c:ser>
          <c:idx val="4"/>
          <c:order val="4"/>
          <c:tx>
            <c:strRef>
              <c:f>Blad1!$F$1</c:f>
              <c:strCache>
                <c:ptCount val="1"/>
                <c:pt idx="0">
                  <c:v>Mycket stora</c:v>
                </c:pt>
              </c:strCache>
            </c:strRef>
          </c:tx>
          <c:spPr>
            <a:solidFill>
              <a:srgbClr val="00B05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Blad1!$F$2:$F$15</c:f>
              <c:numCache>
                <c:formatCode>General</c:formatCode>
                <c:ptCount val="14"/>
                <c:pt idx="0">
                  <c:v>8</c:v>
                </c:pt>
                <c:pt idx="1">
                  <c:v>13</c:v>
                </c:pt>
                <c:pt idx="3">
                  <c:v>44</c:v>
                </c:pt>
                <c:pt idx="4">
                  <c:v>19</c:v>
                </c:pt>
                <c:pt idx="5">
                  <c:v>13</c:v>
                </c:pt>
                <c:pt idx="6">
                  <c:v>7</c:v>
                </c:pt>
                <c:pt idx="7">
                  <c:v>10</c:v>
                </c:pt>
                <c:pt idx="9">
                  <c:v>32</c:v>
                </c:pt>
                <c:pt idx="10">
                  <c:v>6</c:v>
                </c:pt>
                <c:pt idx="11">
                  <c:v>12</c:v>
                </c:pt>
                <c:pt idx="13">
                  <c:v>10</c:v>
                </c:pt>
              </c:numCache>
            </c:numRef>
          </c:val>
          <c:extLst>
            <c:ext xmlns:c16="http://schemas.microsoft.com/office/drawing/2014/chart" uri="{C3380CC4-5D6E-409C-BE32-E72D297353CC}">
              <c16:uniqueId val="{00000004-DC58-4A19-913D-D6DC56434EEF}"/>
            </c:ext>
          </c:extLst>
        </c:ser>
        <c:ser>
          <c:idx val="5"/>
          <c:order val="5"/>
          <c:tx>
            <c:strRef>
              <c:f>Blad1!$G$1</c:f>
              <c:strCache>
                <c:ptCount val="1"/>
                <c:pt idx="0">
                  <c:v>Tveksam, vet ej</c:v>
                </c:pt>
              </c:strCache>
            </c:strRef>
          </c:tx>
          <c:spPr>
            <a:solidFill>
              <a:srgbClr val="CBCBCB"/>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Blad1!$A$2:$A$15</c:f>
              <c:strCache>
                <c:ptCount val="14"/>
                <c:pt idx="0">
                  <c:v>Srf (526)</c:v>
                </c:pt>
                <c:pt idx="1">
                  <c:v>FAR (463)</c:v>
                </c:pt>
                <c:pt idx="3">
                  <c:v>Stora företag (18)</c:v>
                </c:pt>
                <c:pt idx="4">
                  <c:v>Medelstora företag (42)</c:v>
                </c:pt>
                <c:pt idx="5">
                  <c:v>Små företag (260)</c:v>
                </c:pt>
                <c:pt idx="6">
                  <c:v>Mikroföretag (628)</c:v>
                </c:pt>
                <c:pt idx="7">
                  <c:v>Fysiska personer (41)</c:v>
                </c:pt>
                <c:pt idx="9">
                  <c:v>Skatterådgivare (99)</c:v>
                </c:pt>
                <c:pt idx="10">
                  <c:v>Redovsningskonsult (685)</c:v>
                </c:pt>
                <c:pt idx="11">
                  <c:v>Revisor (290)</c:v>
                </c:pt>
                <c:pt idx="13">
                  <c:v>Totalt (989)</c:v>
                </c:pt>
              </c:strCache>
            </c:strRef>
          </c:cat>
          <c:val>
            <c:numRef>
              <c:f>Blad1!$G$2:$G$15</c:f>
              <c:numCache>
                <c:formatCode>General</c:formatCode>
                <c:ptCount val="14"/>
                <c:pt idx="0">
                  <c:v>2</c:v>
                </c:pt>
                <c:pt idx="1">
                  <c:v>1</c:v>
                </c:pt>
                <c:pt idx="3">
                  <c:v>0</c:v>
                </c:pt>
                <c:pt idx="4">
                  <c:v>2</c:v>
                </c:pt>
                <c:pt idx="5">
                  <c:v>1</c:v>
                </c:pt>
                <c:pt idx="6">
                  <c:v>2</c:v>
                </c:pt>
                <c:pt idx="7">
                  <c:v>5</c:v>
                </c:pt>
                <c:pt idx="9">
                  <c:v>0</c:v>
                </c:pt>
                <c:pt idx="10">
                  <c:v>2</c:v>
                </c:pt>
                <c:pt idx="11">
                  <c:v>2</c:v>
                </c:pt>
                <c:pt idx="13">
                  <c:v>2</c:v>
                </c:pt>
              </c:numCache>
            </c:numRef>
          </c:val>
          <c:extLst>
            <c:ext xmlns:c16="http://schemas.microsoft.com/office/drawing/2014/chart" uri="{C3380CC4-5D6E-409C-BE32-E72D297353CC}">
              <c16:uniqueId val="{00000005-DC58-4A19-913D-D6DC56434EEF}"/>
            </c:ext>
          </c:extLst>
        </c:ser>
        <c:dLbls>
          <c:showLegendKey val="0"/>
          <c:showVal val="1"/>
          <c:showCatName val="0"/>
          <c:showSerName val="0"/>
          <c:showPercent val="0"/>
          <c:showBubbleSize val="0"/>
        </c:dLbls>
        <c:gapWidth val="95"/>
        <c:overlap val="100"/>
        <c:axId val="409322208"/>
        <c:axId val="409323776"/>
      </c:barChart>
      <c:catAx>
        <c:axId val="409322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crossAx val="409323776"/>
        <c:crosses val="autoZero"/>
        <c:auto val="1"/>
        <c:lblAlgn val="ctr"/>
        <c:lblOffset val="100"/>
        <c:noMultiLvlLbl val="0"/>
      </c:catAx>
      <c:valAx>
        <c:axId val="409323776"/>
        <c:scaling>
          <c:orientation val="minMax"/>
        </c:scaling>
        <c:delete val="1"/>
        <c:axPos val="b"/>
        <c:numFmt formatCode="0%" sourceLinked="1"/>
        <c:majorTickMark val="none"/>
        <c:minorTickMark val="none"/>
        <c:tickLblPos val="nextTo"/>
        <c:crossAx val="409322208"/>
        <c:crosses val="autoZero"/>
        <c:crossBetween val="between"/>
      </c:valAx>
      <c:spPr>
        <a:noFill/>
        <a:ln>
          <a:noFill/>
        </a:ln>
        <a:effectLst/>
      </c:spPr>
    </c:plotArea>
    <c:legend>
      <c:legendPos val="t"/>
      <c:layout>
        <c:manualLayout>
          <c:xMode val="edge"/>
          <c:yMode val="edge"/>
          <c:x val="0.36194933616767544"/>
          <c:y val="1.5860428231562251E-2"/>
          <c:w val="0.56004114573669428"/>
          <c:h val="6.101943839097828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163800481094762"/>
          <c:y val="0.11494489437828995"/>
          <c:w val="0.5315616348566139"/>
          <c:h val="0.85016216351227314"/>
        </c:manualLayout>
      </c:layout>
      <c:barChart>
        <c:barDir val="bar"/>
        <c:grouping val="percentStacked"/>
        <c:varyColors val="0"/>
        <c:ser>
          <c:idx val="0"/>
          <c:order val="0"/>
          <c:tx>
            <c:strRef>
              <c:f>Blad1!$B$1</c:f>
              <c:strCache>
                <c:ptCount val="1"/>
                <c:pt idx="0">
                  <c:v>Instämmer inte alls</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Blad1!$B$2:$B$9</c:f>
              <c:numCache>
                <c:formatCode>General</c:formatCode>
                <c:ptCount val="8"/>
                <c:pt idx="0">
                  <c:v>2</c:v>
                </c:pt>
                <c:pt idx="1">
                  <c:v>3</c:v>
                </c:pt>
                <c:pt idx="2">
                  <c:v>12</c:v>
                </c:pt>
                <c:pt idx="3">
                  <c:v>13</c:v>
                </c:pt>
                <c:pt idx="4">
                  <c:v>13</c:v>
                </c:pt>
                <c:pt idx="5">
                  <c:v>17</c:v>
                </c:pt>
                <c:pt idx="6">
                  <c:v>23</c:v>
                </c:pt>
                <c:pt idx="7">
                  <c:v>26</c:v>
                </c:pt>
              </c:numCache>
            </c:numRef>
          </c:val>
          <c:extLst>
            <c:ext xmlns:c16="http://schemas.microsoft.com/office/drawing/2014/chart" uri="{C3380CC4-5D6E-409C-BE32-E72D297353CC}">
              <c16:uniqueId val="{00000000-D079-4246-BD62-2BC19424AE58}"/>
            </c:ext>
          </c:extLst>
        </c:ser>
        <c:ser>
          <c:idx val="1"/>
          <c:order val="1"/>
          <c:tx>
            <c:strRef>
              <c:f>Blad1!$C$1</c:f>
              <c:strCache>
                <c:ptCount val="1"/>
                <c:pt idx="0">
                  <c:v>2</c:v>
                </c:pt>
              </c:strCache>
            </c:strRef>
          </c:tx>
          <c:spPr>
            <a:solidFill>
              <a:schemeClr val="accent3"/>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Blad1!$C$2:$C$9</c:f>
              <c:numCache>
                <c:formatCode>General</c:formatCode>
                <c:ptCount val="8"/>
                <c:pt idx="0">
                  <c:v>6</c:v>
                </c:pt>
                <c:pt idx="1">
                  <c:v>7</c:v>
                </c:pt>
                <c:pt idx="2">
                  <c:v>17</c:v>
                </c:pt>
                <c:pt idx="3">
                  <c:v>17</c:v>
                </c:pt>
                <c:pt idx="4">
                  <c:v>18</c:v>
                </c:pt>
                <c:pt idx="5">
                  <c:v>20</c:v>
                </c:pt>
                <c:pt idx="6">
                  <c:v>29</c:v>
                </c:pt>
                <c:pt idx="7">
                  <c:v>28</c:v>
                </c:pt>
              </c:numCache>
            </c:numRef>
          </c:val>
          <c:extLst>
            <c:ext xmlns:c16="http://schemas.microsoft.com/office/drawing/2014/chart" uri="{C3380CC4-5D6E-409C-BE32-E72D297353CC}">
              <c16:uniqueId val="{00000001-D079-4246-BD62-2BC19424AE58}"/>
            </c:ext>
          </c:extLst>
        </c:ser>
        <c:ser>
          <c:idx val="2"/>
          <c:order val="2"/>
          <c:tx>
            <c:strRef>
              <c:f>Blad1!$D$1</c:f>
              <c:strCache>
                <c:ptCount val="1"/>
                <c:pt idx="0">
                  <c:v>3</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Blad1!$D$2:$D$9</c:f>
              <c:numCache>
                <c:formatCode>General</c:formatCode>
                <c:ptCount val="8"/>
                <c:pt idx="0">
                  <c:v>12</c:v>
                </c:pt>
                <c:pt idx="1">
                  <c:v>10</c:v>
                </c:pt>
                <c:pt idx="2">
                  <c:v>25</c:v>
                </c:pt>
                <c:pt idx="3">
                  <c:v>23</c:v>
                </c:pt>
                <c:pt idx="4">
                  <c:v>24</c:v>
                </c:pt>
                <c:pt idx="5">
                  <c:v>24</c:v>
                </c:pt>
                <c:pt idx="6">
                  <c:v>26</c:v>
                </c:pt>
                <c:pt idx="7">
                  <c:v>23</c:v>
                </c:pt>
              </c:numCache>
            </c:numRef>
          </c:val>
          <c:extLst>
            <c:ext xmlns:c16="http://schemas.microsoft.com/office/drawing/2014/chart" uri="{C3380CC4-5D6E-409C-BE32-E72D297353CC}">
              <c16:uniqueId val="{00000002-D079-4246-BD62-2BC19424AE58}"/>
            </c:ext>
          </c:extLst>
        </c:ser>
        <c:ser>
          <c:idx val="3"/>
          <c:order val="3"/>
          <c:tx>
            <c:strRef>
              <c:f>Blad1!$E$1</c:f>
              <c:strCache>
                <c:ptCount val="1"/>
                <c:pt idx="0">
                  <c:v>4</c:v>
                </c:pt>
              </c:strCache>
            </c:strRef>
          </c:tx>
          <c:spPr>
            <a:solidFill>
              <a:schemeClr val="tx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Blad1!$E$2:$E$9</c:f>
              <c:numCache>
                <c:formatCode>General</c:formatCode>
                <c:ptCount val="8"/>
                <c:pt idx="0">
                  <c:v>34</c:v>
                </c:pt>
                <c:pt idx="1">
                  <c:v>22</c:v>
                </c:pt>
                <c:pt idx="2">
                  <c:v>23</c:v>
                </c:pt>
                <c:pt idx="3">
                  <c:v>26</c:v>
                </c:pt>
                <c:pt idx="4">
                  <c:v>23</c:v>
                </c:pt>
                <c:pt idx="5">
                  <c:v>19</c:v>
                </c:pt>
                <c:pt idx="6">
                  <c:v>10</c:v>
                </c:pt>
                <c:pt idx="7">
                  <c:v>11</c:v>
                </c:pt>
              </c:numCache>
            </c:numRef>
          </c:val>
          <c:extLst>
            <c:ext xmlns:c16="http://schemas.microsoft.com/office/drawing/2014/chart" uri="{C3380CC4-5D6E-409C-BE32-E72D297353CC}">
              <c16:uniqueId val="{00000003-D079-4246-BD62-2BC19424AE58}"/>
            </c:ext>
          </c:extLst>
        </c:ser>
        <c:ser>
          <c:idx val="4"/>
          <c:order val="4"/>
          <c:tx>
            <c:strRef>
              <c:f>Blad1!$F$1</c:f>
              <c:strCache>
                <c:ptCount val="1"/>
                <c:pt idx="0">
                  <c:v>Instämmer helt </c:v>
                </c:pt>
              </c:strCache>
            </c:strRef>
          </c:tx>
          <c:spPr>
            <a:solidFill>
              <a:srgbClr val="00B05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Blad1!$F$2:$F$9</c:f>
              <c:numCache>
                <c:formatCode>General</c:formatCode>
                <c:ptCount val="8"/>
                <c:pt idx="0">
                  <c:v>44</c:v>
                </c:pt>
                <c:pt idx="1">
                  <c:v>57</c:v>
                </c:pt>
                <c:pt idx="2">
                  <c:v>22</c:v>
                </c:pt>
                <c:pt idx="3">
                  <c:v>16</c:v>
                </c:pt>
                <c:pt idx="4">
                  <c:v>16</c:v>
                </c:pt>
                <c:pt idx="5">
                  <c:v>17</c:v>
                </c:pt>
                <c:pt idx="6">
                  <c:v>2</c:v>
                </c:pt>
                <c:pt idx="7">
                  <c:v>6</c:v>
                </c:pt>
              </c:numCache>
            </c:numRef>
          </c:val>
          <c:extLst>
            <c:ext xmlns:c16="http://schemas.microsoft.com/office/drawing/2014/chart" uri="{C3380CC4-5D6E-409C-BE32-E72D297353CC}">
              <c16:uniqueId val="{00000004-D079-4246-BD62-2BC19424AE58}"/>
            </c:ext>
          </c:extLst>
        </c:ser>
        <c:ser>
          <c:idx val="5"/>
          <c:order val="5"/>
          <c:tx>
            <c:strRef>
              <c:f>Blad1!$G$1</c:f>
              <c:strCache>
                <c:ptCount val="1"/>
                <c:pt idx="0">
                  <c:v>Tveksam, vet ej</c:v>
                </c:pt>
              </c:strCache>
            </c:strRef>
          </c:tx>
          <c:spPr>
            <a:solidFill>
              <a:srgbClr val="CBCBCB"/>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Enskilda och företag är noga med att lämna korrekta uppgifter till Skatteverket för
att slippa betala skattetillägg.</c:v>
                </c:pt>
                <c:pt idx="1">
                  <c:v>När någon har gjort fel av misstag bör man inte få skattetillägg.</c:v>
                </c:pt>
                <c:pt idx="2">
                  <c:v>Det är rättvist att en person eller företag som av slarv lämnar oriktig uppgift i sin
deklaration får skattetillägg.</c:v>
                </c:pt>
                <c:pt idx="3">
                  <c:v>Skattetillägg bidrar till en högre lagefterlevnad.</c:v>
                </c:pt>
                <c:pt idx="4">
                  <c:v>Skattetillägg bidrar till att skatteundandragande och skattefusk minskar i Sverige.</c:v>
                </c:pt>
                <c:pt idx="5">
                  <c:v>Det är rättvist att en person eller ett företag som av glömska inte deklarerar får
skattetillägg.</c:v>
                </c:pt>
                <c:pt idx="6">
                  <c:v>Skatteverkets handläggning av skattetillägg är pålitlig och rättvis.</c:v>
                </c:pt>
                <c:pt idx="7">
                  <c:v>Skatteverket kan bedöma om någon har gjort fel av misstag.</c:v>
                </c:pt>
              </c:strCache>
            </c:strRef>
          </c:cat>
          <c:val>
            <c:numRef>
              <c:f>Blad1!$G$2:$G$9</c:f>
              <c:numCache>
                <c:formatCode>General</c:formatCode>
                <c:ptCount val="8"/>
                <c:pt idx="0">
                  <c:v>1</c:v>
                </c:pt>
                <c:pt idx="1">
                  <c:v>2</c:v>
                </c:pt>
                <c:pt idx="2">
                  <c:v>2</c:v>
                </c:pt>
                <c:pt idx="3">
                  <c:v>5</c:v>
                </c:pt>
                <c:pt idx="4">
                  <c:v>5</c:v>
                </c:pt>
                <c:pt idx="5">
                  <c:v>2</c:v>
                </c:pt>
                <c:pt idx="6">
                  <c:v>9</c:v>
                </c:pt>
                <c:pt idx="7">
                  <c:v>7</c:v>
                </c:pt>
              </c:numCache>
            </c:numRef>
          </c:val>
          <c:extLst>
            <c:ext xmlns:c16="http://schemas.microsoft.com/office/drawing/2014/chart" uri="{C3380CC4-5D6E-409C-BE32-E72D297353CC}">
              <c16:uniqueId val="{00000005-D079-4246-BD62-2BC19424AE58}"/>
            </c:ext>
          </c:extLst>
        </c:ser>
        <c:dLbls>
          <c:showLegendKey val="0"/>
          <c:showVal val="1"/>
          <c:showCatName val="0"/>
          <c:showSerName val="0"/>
          <c:showPercent val="0"/>
          <c:showBubbleSize val="0"/>
        </c:dLbls>
        <c:gapWidth val="95"/>
        <c:overlap val="100"/>
        <c:axId val="409310840"/>
        <c:axId val="409324168"/>
      </c:barChart>
      <c:catAx>
        <c:axId val="409310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sv-SE"/>
          </a:p>
        </c:txPr>
        <c:crossAx val="409324168"/>
        <c:crosses val="autoZero"/>
        <c:auto val="1"/>
        <c:lblAlgn val="ctr"/>
        <c:lblOffset val="100"/>
        <c:noMultiLvlLbl val="0"/>
      </c:catAx>
      <c:valAx>
        <c:axId val="409324168"/>
        <c:scaling>
          <c:orientation val="minMax"/>
        </c:scaling>
        <c:delete val="1"/>
        <c:axPos val="b"/>
        <c:numFmt formatCode="0%" sourceLinked="1"/>
        <c:majorTickMark val="none"/>
        <c:minorTickMark val="none"/>
        <c:tickLblPos val="nextTo"/>
        <c:crossAx val="4093108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9671496368987"/>
          <c:y val="5.5797820969276449E-2"/>
          <c:w val="0.45372484675655084"/>
          <c:h val="0.8067701888658384"/>
        </c:manualLayout>
      </c:layout>
      <c:barChart>
        <c:barDir val="bar"/>
        <c:grouping val="clustered"/>
        <c:varyColors val="0"/>
        <c:ser>
          <c:idx val="0"/>
          <c:order val="0"/>
          <c:tx>
            <c:strRef>
              <c:f>Blad1!$B$1</c:f>
              <c:strCache>
                <c:ptCount val="1"/>
                <c:pt idx="0">
                  <c:v>Serie 1</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Revisor</c:v>
                </c:pt>
                <c:pt idx="1">
                  <c:v>Redovisningskonsult</c:v>
                </c:pt>
                <c:pt idx="2">
                  <c:v>Skatterådgivare</c:v>
                </c:pt>
                <c:pt idx="4">
                  <c:v>Stora kunskaper om bestämmelserna</c:v>
                </c:pt>
                <c:pt idx="5">
                  <c:v>Små kunskaper om bestämmelserna</c:v>
                </c:pt>
                <c:pt idx="7">
                  <c:v>Liten erfarenhet om tillämpning</c:v>
                </c:pt>
                <c:pt idx="8">
                  <c:v>Stor erfarenhet om tillämpning</c:v>
                </c:pt>
                <c:pt idx="10">
                  <c:v>Srf</c:v>
                </c:pt>
                <c:pt idx="11">
                  <c:v>FAR</c:v>
                </c:pt>
              </c:strCache>
            </c:strRef>
          </c:cat>
          <c:val>
            <c:numRef>
              <c:f>Blad1!$B$2:$B$13</c:f>
              <c:numCache>
                <c:formatCode>General</c:formatCode>
                <c:ptCount val="12"/>
                <c:pt idx="0">
                  <c:v>58</c:v>
                </c:pt>
                <c:pt idx="1">
                  <c:v>49</c:v>
                </c:pt>
                <c:pt idx="2">
                  <c:v>70</c:v>
                </c:pt>
                <c:pt idx="4">
                  <c:v>22</c:v>
                </c:pt>
                <c:pt idx="5">
                  <c:v>58</c:v>
                </c:pt>
                <c:pt idx="7">
                  <c:v>41</c:v>
                </c:pt>
                <c:pt idx="8">
                  <c:v>63</c:v>
                </c:pt>
                <c:pt idx="10">
                  <c:v>47</c:v>
                </c:pt>
                <c:pt idx="11">
                  <c:v>59</c:v>
                </c:pt>
              </c:numCache>
            </c:numRef>
          </c:val>
          <c:extLst>
            <c:ext xmlns:c16="http://schemas.microsoft.com/office/drawing/2014/chart" uri="{C3380CC4-5D6E-409C-BE32-E72D297353CC}">
              <c16:uniqueId val="{00000000-1E13-4537-AAD3-B880A11679F5}"/>
            </c:ext>
          </c:extLst>
        </c:ser>
        <c:dLbls>
          <c:dLblPos val="outEnd"/>
          <c:showLegendKey val="0"/>
          <c:showVal val="1"/>
          <c:showCatName val="0"/>
          <c:showSerName val="0"/>
          <c:showPercent val="0"/>
          <c:showBubbleSize val="0"/>
        </c:dLbls>
        <c:gapWidth val="219"/>
        <c:axId val="409310448"/>
        <c:axId val="409312408"/>
      </c:barChart>
      <c:catAx>
        <c:axId val="409310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409312408"/>
        <c:crosses val="autoZero"/>
        <c:auto val="1"/>
        <c:lblAlgn val="ctr"/>
        <c:lblOffset val="100"/>
        <c:noMultiLvlLbl val="0"/>
      </c:catAx>
      <c:valAx>
        <c:axId val="409312408"/>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sv-SE"/>
          </a:p>
        </c:txPr>
        <c:crossAx val="40931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78765013448903E-2"/>
          <c:y val="7.2241877774794405E-2"/>
          <c:w val="0.922318529236833"/>
          <c:h val="0.81515660990013949"/>
        </c:manualLayout>
      </c:layout>
      <c:barChart>
        <c:barDir val="col"/>
        <c:grouping val="clustered"/>
        <c:varyColors val="0"/>
        <c:ser>
          <c:idx val="0"/>
          <c:order val="0"/>
          <c:tx>
            <c:strRef>
              <c:f>Sheet1!$B$1</c:f>
              <c:strCache>
                <c:ptCount val="1"/>
                <c:pt idx="0">
                  <c:v>Series 1</c:v>
                </c:pt>
              </c:strCache>
            </c:strRef>
          </c:tx>
          <c:spPr>
            <a:solidFill>
              <a:srgbClr val="71717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5136-4578-A442-5E784A36309F}"/>
              </c:ext>
            </c:extLst>
          </c:dPt>
          <c:dPt>
            <c:idx val="1"/>
            <c:invertIfNegative val="0"/>
            <c:bubble3D val="0"/>
            <c:spPr>
              <a:solidFill>
                <a:schemeClr val="tx2"/>
              </a:solidFill>
              <a:ln>
                <a:noFill/>
              </a:ln>
              <a:effectLst/>
            </c:spPr>
            <c:extLst>
              <c:ext xmlns:c16="http://schemas.microsoft.com/office/drawing/2014/chart" uri="{C3380CC4-5D6E-409C-BE32-E72D297353CC}">
                <c16:uniqueId val="{00000003-5136-4578-A442-5E784A36309F}"/>
              </c:ext>
            </c:extLst>
          </c:dPt>
          <c:dPt>
            <c:idx val="2"/>
            <c:invertIfNegative val="0"/>
            <c:bubble3D val="0"/>
            <c:spPr>
              <a:solidFill>
                <a:srgbClr val="FFC000"/>
              </a:solidFill>
              <a:ln>
                <a:noFill/>
              </a:ln>
              <a:effectLst/>
            </c:spPr>
            <c:extLst>
              <c:ext xmlns:c16="http://schemas.microsoft.com/office/drawing/2014/chart" uri="{C3380CC4-5D6E-409C-BE32-E72D297353CC}">
                <c16:uniqueId val="{00000005-5136-4578-A442-5E784A36309F}"/>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5136-4578-A442-5E784A36309F}"/>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C-5136-4578-A442-5E784A36309F}"/>
              </c:ext>
            </c:extLst>
          </c:dPt>
          <c:dPt>
            <c:idx val="8"/>
            <c:invertIfNegative val="0"/>
            <c:bubble3D val="0"/>
            <c:extLst>
              <c:ext xmlns:c16="http://schemas.microsoft.com/office/drawing/2014/chart" uri="{C3380CC4-5D6E-409C-BE32-E72D297353CC}">
                <c16:uniqueId val="{00000008-5136-4578-A442-5E784A36309F}"/>
              </c:ext>
            </c:extLst>
          </c:dPt>
          <c:dPt>
            <c:idx val="9"/>
            <c:invertIfNegative val="0"/>
            <c:bubble3D val="0"/>
            <c:extLst>
              <c:ext xmlns:c16="http://schemas.microsoft.com/office/drawing/2014/chart" uri="{C3380CC4-5D6E-409C-BE32-E72D297353CC}">
                <c16:uniqueId val="{00000009-5136-4578-A442-5E784A36309F}"/>
              </c:ext>
            </c:extLst>
          </c:dPt>
          <c:dPt>
            <c:idx val="11"/>
            <c:invertIfNegative val="0"/>
            <c:bubble3D val="0"/>
            <c:extLst>
              <c:ext xmlns:c16="http://schemas.microsoft.com/office/drawing/2014/chart" uri="{C3380CC4-5D6E-409C-BE32-E72D297353CC}">
                <c16:uniqueId val="{0000000A-5136-4578-A442-5E784A36309F}"/>
              </c:ext>
            </c:extLst>
          </c:dPt>
          <c:dLbls>
            <c:spPr>
              <a:noFill/>
              <a:ln>
                <a:noFill/>
              </a:ln>
              <a:effectLst/>
            </c:spPr>
            <c:txPr>
              <a:bodyPr/>
              <a:lstStyle/>
              <a:p>
                <a:pPr>
                  <a:defRPr sz="1200">
                    <a:solidFill>
                      <a:srgbClr val="717171"/>
                    </a:solidFil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Mycket goda</c:v>
                </c:pt>
                <c:pt idx="1">
                  <c:v>Goda</c:v>
                </c:pt>
                <c:pt idx="2">
                  <c:v>Ganska goda</c:v>
                </c:pt>
                <c:pt idx="3">
                  <c:v>Dåliga</c:v>
                </c:pt>
                <c:pt idx="4">
                  <c:v>Obefintliga</c:v>
                </c:pt>
              </c:strCache>
            </c:strRef>
          </c:cat>
          <c:val>
            <c:numRef>
              <c:f>Sheet1!$B$2:$B$6</c:f>
              <c:numCache>
                <c:formatCode>General</c:formatCode>
                <c:ptCount val="5"/>
                <c:pt idx="0">
                  <c:v>1</c:v>
                </c:pt>
                <c:pt idx="1">
                  <c:v>7</c:v>
                </c:pt>
                <c:pt idx="2">
                  <c:v>15</c:v>
                </c:pt>
                <c:pt idx="3">
                  <c:v>61</c:v>
                </c:pt>
                <c:pt idx="4">
                  <c:v>17</c:v>
                </c:pt>
              </c:numCache>
            </c:numRef>
          </c:val>
          <c:extLst>
            <c:ext xmlns:c16="http://schemas.microsoft.com/office/drawing/2014/chart" uri="{C3380CC4-5D6E-409C-BE32-E72D297353CC}">
              <c16:uniqueId val="{0000000B-5136-4578-A442-5E784A36309F}"/>
            </c:ext>
          </c:extLst>
        </c:ser>
        <c:dLbls>
          <c:showLegendKey val="0"/>
          <c:showVal val="0"/>
          <c:showCatName val="0"/>
          <c:showSerName val="0"/>
          <c:showPercent val="0"/>
          <c:showBubbleSize val="0"/>
        </c:dLbls>
        <c:gapWidth val="66"/>
        <c:overlap val="-9"/>
        <c:axId val="409322600"/>
        <c:axId val="409322992"/>
      </c:barChart>
      <c:catAx>
        <c:axId val="409322600"/>
        <c:scaling>
          <c:orientation val="minMax"/>
        </c:scaling>
        <c:delete val="0"/>
        <c:axPos val="b"/>
        <c:numFmt formatCode="General" sourceLinked="1"/>
        <c:majorTickMark val="none"/>
        <c:minorTickMark val="none"/>
        <c:tickLblPos val="nextTo"/>
        <c:spPr>
          <a:noFill/>
          <a:ln w="9525" cap="flat" cmpd="sng" algn="ctr">
            <a:solidFill>
              <a:srgbClr val="717171"/>
            </a:solidFill>
            <a:round/>
          </a:ln>
          <a:effectLst/>
        </c:spPr>
        <c:txPr>
          <a:bodyPr rot="-600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sv-SE"/>
          </a:p>
        </c:txPr>
        <c:crossAx val="409322992"/>
        <c:crosses val="autoZero"/>
        <c:auto val="1"/>
        <c:lblAlgn val="ctr"/>
        <c:lblOffset val="100"/>
        <c:noMultiLvlLbl val="0"/>
      </c:catAx>
      <c:valAx>
        <c:axId val="409322992"/>
        <c:scaling>
          <c:orientation val="minMax"/>
        </c:scaling>
        <c:delete val="1"/>
        <c:axPos val="l"/>
        <c:numFmt formatCode="General" sourceLinked="1"/>
        <c:majorTickMark val="none"/>
        <c:minorTickMark val="none"/>
        <c:tickLblPos val="nextTo"/>
        <c:crossAx val="409322600"/>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AC5B1-F58D-4268-BB75-9856A9D794A6}" type="datetimeFigureOut">
              <a:rPr lang="en-GB" smtClean="0"/>
              <a:t>30/01/2018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506"/>
            <a:ext cx="2533709" cy="31320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8408" cy="4003676"/>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10" name="Content Placeholder 2"/>
          <p:cNvSpPr>
            <a:spLocks noGrp="1"/>
          </p:cNvSpPr>
          <p:nvPr>
            <p:ph idx="14"/>
          </p:nvPr>
        </p:nvSpPr>
        <p:spPr>
          <a:xfrm>
            <a:off x="4251325"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11" name="Content Placeholder 2"/>
          <p:cNvSpPr>
            <a:spLocks noGrp="1"/>
          </p:cNvSpPr>
          <p:nvPr>
            <p:ph idx="15"/>
          </p:nvPr>
        </p:nvSpPr>
        <p:spPr>
          <a:xfrm>
            <a:off x="8142653" y="1708150"/>
            <a:ext cx="3677328"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9775"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9553"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8408" cy="4003676"/>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p:nvPr>
        </p:nvSpPr>
        <p:spPr>
          <a:xfrm>
            <a:off x="4251325"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1" name="Content Placeholder 2"/>
          <p:cNvSpPr>
            <a:spLocks noGrp="1"/>
          </p:cNvSpPr>
          <p:nvPr>
            <p:ph idx="15"/>
          </p:nvPr>
        </p:nvSpPr>
        <p:spPr>
          <a:xfrm>
            <a:off x="8142653" y="1708150"/>
            <a:ext cx="3677328"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9775"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9553"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sv-SE"/>
              <a:t>Klicka på ikonen för att lägga till en bild</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506"/>
            <a:ext cx="2533709" cy="313200"/>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48823"/>
            <a:ext cx="2507610" cy="306000"/>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sv-SE"/>
              <a:t>Klicka på ikonen för att lägga till en bild</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48823"/>
            <a:ext cx="2507610" cy="306000"/>
          </a:xfrm>
          <a:prstGeom prst="rect">
            <a:avLst/>
          </a:prstGeom>
        </p:spPr>
      </p:pic>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
        <p:nvSpPr>
          <p:cNvPr id="7"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7" hasCustomPrompt="1"/>
          </p:nvPr>
        </p:nvSpPr>
        <p:spPr>
          <a:xfrm>
            <a:off x="354012" y="6399213"/>
            <a:ext cx="5741987"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
        <p:nvSpPr>
          <p:cNvPr id="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bg1"/>
                </a:solidFill>
              </a:defRPr>
            </a:lvl1pPr>
          </a:lstStyle>
          <a:p>
            <a:fld id="{4034BEE3-566C-4068-A777-C3A4762E861B}" type="slidenum">
              <a:rPr lang="en-GB" smtClean="0"/>
              <a:pPr/>
              <a:t>‹#›</a:t>
            </a:fld>
            <a:endParaRPr lang="en-GB" dirty="0"/>
          </a:p>
        </p:txBody>
      </p:sp>
      <p:sp>
        <p:nvSpPr>
          <p:cNvPr id="10" name="Text Placeholder 17"/>
          <p:cNvSpPr>
            <a:spLocks noGrp="1"/>
          </p:cNvSpPr>
          <p:nvPr>
            <p:ph type="body" sz="quarter" idx="17" hasCustomPrompt="1"/>
          </p:nvPr>
        </p:nvSpPr>
        <p:spPr>
          <a:xfrm>
            <a:off x="354012" y="6399213"/>
            <a:ext cx="5741987" cy="182562"/>
          </a:xfrm>
        </p:spPr>
        <p:txBody>
          <a:bodyPr anchor="ctr">
            <a:noAutofit/>
          </a:bodyPr>
          <a:lstStyle>
            <a:lvl1pPr>
              <a:defRPr sz="800">
                <a:solidFill>
                  <a:schemeClr val="bg1"/>
                </a:solidFill>
              </a:defRPr>
            </a:lvl1pPr>
          </a:lstStyle>
          <a:p>
            <a:pPr lvl="0"/>
            <a:r>
              <a:rPr lang="en-US" dirty="0"/>
              <a:t>Click to add footer text</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sv-SE"/>
              <a:t>Klicka här för att ändra format</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0" name="Bildobjekt 89"/>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68064" y="6402062"/>
            <a:ext cx="1543524" cy="1908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7" userDrawn="1">
          <p15:clr>
            <a:srgbClr val="A4A3A4"/>
          </p15:clr>
        </p15:guide>
        <p15:guide id="2" orient="horz" pos="2159" userDrawn="1">
          <p15:clr>
            <a:srgbClr val="A4A3A4"/>
          </p15:clr>
        </p15:guide>
        <p15:guide id="3" pos="725" userDrawn="1">
          <p15:clr>
            <a:srgbClr val="A4A3A4"/>
          </p15:clr>
        </p15:guide>
        <p15:guide id="4" pos="842" userDrawn="1">
          <p15:clr>
            <a:srgbClr val="A4A3A4"/>
          </p15:clr>
        </p15:guide>
        <p15:guide id="5" pos="1335" userDrawn="1">
          <p15:clr>
            <a:srgbClr val="A4A3A4"/>
          </p15:clr>
        </p15:guide>
        <p15:guide id="6" pos="1454" userDrawn="1">
          <p15:clr>
            <a:srgbClr val="A4A3A4"/>
          </p15:clr>
        </p15:guide>
        <p15:guide id="7" pos="1947" userDrawn="1">
          <p15:clr>
            <a:srgbClr val="A4A3A4"/>
          </p15:clr>
        </p15:guide>
        <p15:guide id="8" pos="2064" userDrawn="1">
          <p15:clr>
            <a:srgbClr val="A4A3A4"/>
          </p15:clr>
        </p15:guide>
        <p15:guide id="9" pos="2558" userDrawn="1">
          <p15:clr>
            <a:srgbClr val="A4A3A4"/>
          </p15:clr>
        </p15:guide>
        <p15:guide id="10" pos="2678" userDrawn="1">
          <p15:clr>
            <a:srgbClr val="A4A3A4"/>
          </p15:clr>
        </p15:guide>
        <p15:guide id="11" pos="3170" userDrawn="1">
          <p15:clr>
            <a:srgbClr val="A4A3A4"/>
          </p15:clr>
        </p15:guide>
        <p15:guide id="12" pos="3288" userDrawn="1">
          <p15:clr>
            <a:srgbClr val="A4A3A4"/>
          </p15:clr>
        </p15:guide>
        <p15:guide id="13" pos="3780" userDrawn="1">
          <p15:clr>
            <a:srgbClr val="A4A3A4"/>
          </p15:clr>
        </p15:guide>
        <p15:guide id="14" pos="3900" userDrawn="1">
          <p15:clr>
            <a:srgbClr val="A4A3A4"/>
          </p15:clr>
        </p15:guide>
        <p15:guide id="15" pos="4392" userDrawn="1">
          <p15:clr>
            <a:srgbClr val="A4A3A4"/>
          </p15:clr>
        </p15:guide>
        <p15:guide id="16" pos="4512" userDrawn="1">
          <p15:clr>
            <a:srgbClr val="A4A3A4"/>
          </p15:clr>
        </p15:guide>
        <p15:guide id="17" pos="5124" userDrawn="1">
          <p15:clr>
            <a:srgbClr val="A4A3A4"/>
          </p15:clr>
        </p15:guide>
        <p15:guide id="18" pos="5004" userDrawn="1">
          <p15:clr>
            <a:srgbClr val="A4A3A4"/>
          </p15:clr>
        </p15:guide>
        <p15:guide id="19" pos="5616" userDrawn="1">
          <p15:clr>
            <a:srgbClr val="A4A3A4"/>
          </p15:clr>
        </p15:guide>
        <p15:guide id="20" pos="5736" userDrawn="1">
          <p15:clr>
            <a:srgbClr val="A4A3A4"/>
          </p15:clr>
        </p15:guide>
        <p15:guide id="21" pos="6227" userDrawn="1">
          <p15:clr>
            <a:srgbClr val="A4A3A4"/>
          </p15:clr>
        </p15:guide>
        <p15:guide id="22" pos="6348" userDrawn="1">
          <p15:clr>
            <a:srgbClr val="A4A3A4"/>
          </p15:clr>
        </p15:guide>
        <p15:guide id="23" pos="6839" userDrawn="1">
          <p15:clr>
            <a:srgbClr val="A4A3A4"/>
          </p15:clr>
        </p15:guide>
        <p15:guide id="24" pos="6960" userDrawn="1">
          <p15:clr>
            <a:srgbClr val="A4A3A4"/>
          </p15:clr>
        </p15:guide>
        <p15:guide id="25" pos="7451" userDrawn="1">
          <p15:clr>
            <a:srgbClr val="A4A3A4"/>
          </p15:clr>
        </p15:guide>
        <p15:guide id="26" orient="horz" pos="1799" userDrawn="1">
          <p15:clr>
            <a:srgbClr val="A4A3A4"/>
          </p15:clr>
        </p15:guide>
        <p15:guide id="27" orient="horz" pos="1437" userDrawn="1">
          <p15:clr>
            <a:srgbClr val="A4A3A4"/>
          </p15:clr>
        </p15:guide>
        <p15:guide id="28" orient="horz" pos="1077" userDrawn="1">
          <p15:clr>
            <a:srgbClr val="A4A3A4"/>
          </p15:clr>
        </p15:guide>
        <p15:guide id="29" orient="horz" pos="717" userDrawn="1">
          <p15:clr>
            <a:srgbClr val="A4A3A4"/>
          </p15:clr>
        </p15:guide>
        <p15:guide id="30" orient="horz" pos="2519" userDrawn="1">
          <p15:clr>
            <a:srgbClr val="A4A3A4"/>
          </p15:clr>
        </p15:guide>
        <p15:guide id="31" orient="horz" pos="2879" userDrawn="1">
          <p15:clr>
            <a:srgbClr val="A4A3A4"/>
          </p15:clr>
        </p15:guide>
        <p15:guide id="32" orient="horz" pos="3240" userDrawn="1">
          <p15:clr>
            <a:srgbClr val="A4A3A4"/>
          </p15:clr>
        </p15:guide>
        <p15:guide id="33" orient="horz" pos="3600" userDrawn="1">
          <p15:clr>
            <a:srgbClr val="A4A3A4"/>
          </p15:clr>
        </p15:guide>
        <p15:guide id="34" orient="horz" pos="3855"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7" name="Bildobjekt 9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68064" y="6402062"/>
            <a:ext cx="1543524" cy="190800"/>
          </a:xfrm>
          <a:prstGeom prst="rect">
            <a:avLst/>
          </a:prstGeom>
        </p:spPr>
      </p:pic>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67200" y="1519238"/>
            <a:ext cx="10148400" cy="1787237"/>
          </a:xfrm>
        </p:spPr>
        <p:txBody>
          <a:bodyPr/>
          <a:lstStyle/>
          <a:p>
            <a:r>
              <a:rPr lang="sv-SE" dirty="0"/>
              <a:t>Utredningen om beräkning av skattetillägg</a:t>
            </a:r>
            <a:br>
              <a:rPr lang="sv-SE" dirty="0"/>
            </a:br>
            <a:br>
              <a:rPr lang="sv-SE" dirty="0"/>
            </a:br>
            <a:r>
              <a:rPr lang="sv-SE" dirty="0"/>
              <a:t>Resultat från enkät till redovisningskonsulter, skatterådgivare &amp; revisorer på FAR och </a:t>
            </a:r>
            <a:r>
              <a:rPr lang="sv-SE" dirty="0" err="1"/>
              <a:t>Srf</a:t>
            </a:r>
            <a:r>
              <a:rPr lang="sv-SE" dirty="0"/>
              <a:t> konsulterna</a:t>
            </a:r>
          </a:p>
        </p:txBody>
      </p:sp>
      <p:sp>
        <p:nvSpPr>
          <p:cNvPr id="6" name="Subtitle 5"/>
          <p:cNvSpPr>
            <a:spLocks noGrp="1"/>
          </p:cNvSpPr>
          <p:nvPr>
            <p:ph type="subTitle" idx="1"/>
          </p:nvPr>
        </p:nvSpPr>
        <p:spPr>
          <a:xfrm>
            <a:off x="367200" y="3781902"/>
            <a:ext cx="4665663" cy="1882298"/>
          </a:xfrm>
        </p:spPr>
        <p:txBody>
          <a:bodyPr>
            <a:noAutofit/>
          </a:bodyPr>
          <a:lstStyle/>
          <a:p>
            <a:endParaRPr lang="sv-SE" sz="1800" dirty="0"/>
          </a:p>
          <a:p>
            <a:endParaRPr lang="sv-SE" sz="1800" dirty="0"/>
          </a:p>
          <a:p>
            <a:r>
              <a:rPr lang="sv-SE" sz="1800" dirty="0"/>
              <a:t>Johan Orbe</a:t>
            </a:r>
          </a:p>
          <a:p>
            <a:r>
              <a:rPr lang="sv-SE" sz="1800" dirty="0"/>
              <a:t>Mikaela Ekblad</a:t>
            </a:r>
          </a:p>
          <a:p>
            <a:r>
              <a:rPr lang="sv-SE" sz="1800" dirty="0"/>
              <a:t>03-07-2017</a:t>
            </a:r>
          </a:p>
          <a:p>
            <a:endParaRPr lang="sv-SE" sz="1800" dirty="0"/>
          </a:p>
          <a:p>
            <a:r>
              <a:rPr lang="sv-SE" sz="1800" dirty="0"/>
              <a:t>Projektnummer: 1536738</a:t>
            </a:r>
          </a:p>
        </p:txBody>
      </p:sp>
    </p:spTree>
    <p:extLst>
      <p:ext uri="{BB962C8B-B14F-4D97-AF65-F5344CB8AC3E}">
        <p14:creationId xmlns:p14="http://schemas.microsoft.com/office/powerpoint/2010/main" val="5299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Hur skulle du bedöma dig själv när det gäller följande?</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10</a:t>
            </a:fld>
            <a:endParaRPr lang="en-GB" dirty="0"/>
          </a:p>
        </p:txBody>
      </p:sp>
      <p:sp>
        <p:nvSpPr>
          <p:cNvPr id="6" name="Platshållare för text 5"/>
          <p:cNvSpPr>
            <a:spLocks noGrp="1"/>
          </p:cNvSpPr>
          <p:nvPr>
            <p:ph type="body" sz="quarter" idx="17"/>
          </p:nvPr>
        </p:nvSpPr>
        <p:spPr/>
        <p:txBody>
          <a:bodyPr/>
          <a:lstStyle/>
          <a:p>
            <a:r>
              <a:rPr lang="sv-SE" dirty="0"/>
              <a:t>Bas: 989</a:t>
            </a:r>
          </a:p>
        </p:txBody>
      </p:sp>
      <p:graphicFrame>
        <p:nvGraphicFramePr>
          <p:cNvPr id="8" name="Platshållare för innehåll 9"/>
          <p:cNvGraphicFramePr>
            <a:graphicFrameLocks noGrp="1"/>
          </p:cNvGraphicFramePr>
          <p:nvPr>
            <p:ph sz="quarter" idx="14"/>
            <p:extLst/>
          </p:nvPr>
        </p:nvGraphicFramePr>
        <p:xfrm>
          <a:off x="357188" y="1589247"/>
          <a:ext cx="10019021" cy="4003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972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Hur skulle du bedöma dig själv när det gäller följande?</a:t>
            </a:r>
            <a:br>
              <a:rPr lang="sv-SE" b="0" dirty="0"/>
            </a:br>
            <a:r>
              <a:rPr lang="sv-SE" b="0" dirty="0"/>
              <a:t>Dina kunskaper om bestämmelserna om skattetillägg?</a:t>
            </a:r>
            <a:endParaRPr lang="sv-SE" dirty="0"/>
          </a:p>
        </p:txBody>
      </p:sp>
      <p:sp>
        <p:nvSpPr>
          <p:cNvPr id="5" name="Platshållare för bildnummer 4"/>
          <p:cNvSpPr>
            <a:spLocks noGrp="1"/>
          </p:cNvSpPr>
          <p:nvPr>
            <p:ph type="sldNum" sz="quarter" idx="4"/>
          </p:nvPr>
        </p:nvSpPr>
        <p:spPr/>
        <p:txBody>
          <a:bodyPr/>
          <a:lstStyle/>
          <a:p>
            <a:fld id="{4034BEE3-566C-4068-A777-C3A4762E861B}" type="slidenum">
              <a:rPr lang="en-GB" smtClean="0"/>
              <a:pPr/>
              <a:t>11</a:t>
            </a:fld>
            <a:endParaRPr lang="en-GB" dirty="0"/>
          </a:p>
        </p:txBody>
      </p:sp>
      <p:graphicFrame>
        <p:nvGraphicFramePr>
          <p:cNvPr id="6" name="Platshållare för innehåll 9"/>
          <p:cNvGraphicFramePr>
            <a:graphicFrameLocks noGrp="1"/>
          </p:cNvGraphicFramePr>
          <p:nvPr>
            <p:ph sz="quarter" idx="14"/>
            <p:extLst/>
          </p:nvPr>
        </p:nvGraphicFramePr>
        <p:xfrm>
          <a:off x="359999" y="1452769"/>
          <a:ext cx="10019021" cy="4458634"/>
        </p:xfrm>
        <a:graphic>
          <a:graphicData uri="http://schemas.openxmlformats.org/drawingml/2006/chart">
            <c:chart xmlns:c="http://schemas.openxmlformats.org/drawingml/2006/chart" xmlns:r="http://schemas.openxmlformats.org/officeDocument/2006/relationships" r:id="rId2"/>
          </a:graphicData>
        </a:graphic>
      </p:graphicFrame>
      <p:sp>
        <p:nvSpPr>
          <p:cNvPr id="3" name="Höger 2"/>
          <p:cNvSpPr/>
          <p:nvPr/>
        </p:nvSpPr>
        <p:spPr>
          <a:xfrm>
            <a:off x="1006341" y="3065172"/>
            <a:ext cx="592429" cy="21894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7" name="Höger 6"/>
          <p:cNvSpPr/>
          <p:nvPr/>
        </p:nvSpPr>
        <p:spPr>
          <a:xfrm>
            <a:off x="667912" y="2799493"/>
            <a:ext cx="592429" cy="218941"/>
          </a:xfrm>
          <a:prstGeom prst="rightArrow">
            <a:avLst/>
          </a:prstGeom>
          <a:solidFill>
            <a:srgbClr val="E6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37657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Hur skulle du bedöma dig själv när det gäller följande?</a:t>
            </a:r>
            <a:br>
              <a:rPr lang="sv-SE" b="0" dirty="0"/>
            </a:br>
            <a:r>
              <a:rPr lang="sv-SE" b="0" dirty="0"/>
              <a:t>Dina erfarenheter av att tillämpa bestämmelserna om skattetillägg i praktiken?</a:t>
            </a:r>
            <a:endParaRPr lang="sv-SE" dirty="0"/>
          </a:p>
        </p:txBody>
      </p:sp>
      <p:sp>
        <p:nvSpPr>
          <p:cNvPr id="5" name="Platshållare för bildnummer 4"/>
          <p:cNvSpPr>
            <a:spLocks noGrp="1"/>
          </p:cNvSpPr>
          <p:nvPr>
            <p:ph type="sldNum" sz="quarter" idx="4"/>
          </p:nvPr>
        </p:nvSpPr>
        <p:spPr/>
        <p:txBody>
          <a:bodyPr/>
          <a:lstStyle/>
          <a:p>
            <a:fld id="{4034BEE3-566C-4068-A777-C3A4762E861B}" type="slidenum">
              <a:rPr lang="en-GB" smtClean="0"/>
              <a:pPr/>
              <a:t>12</a:t>
            </a:fld>
            <a:endParaRPr lang="en-GB" dirty="0"/>
          </a:p>
        </p:txBody>
      </p:sp>
      <p:graphicFrame>
        <p:nvGraphicFramePr>
          <p:cNvPr id="6" name="Platshållare för innehåll 9"/>
          <p:cNvGraphicFramePr>
            <a:graphicFrameLocks noGrp="1"/>
          </p:cNvGraphicFramePr>
          <p:nvPr>
            <p:ph sz="quarter" idx="14"/>
            <p:extLst/>
          </p:nvPr>
        </p:nvGraphicFramePr>
        <p:xfrm>
          <a:off x="359999" y="1452769"/>
          <a:ext cx="10019021" cy="4497270"/>
        </p:xfrm>
        <a:graphic>
          <a:graphicData uri="http://schemas.openxmlformats.org/drawingml/2006/chart">
            <c:chart xmlns:c="http://schemas.openxmlformats.org/drawingml/2006/chart" xmlns:r="http://schemas.openxmlformats.org/officeDocument/2006/relationships" r:id="rId2"/>
          </a:graphicData>
        </a:graphic>
      </p:graphicFrame>
      <p:sp>
        <p:nvSpPr>
          <p:cNvPr id="8" name="Höger 7"/>
          <p:cNvSpPr/>
          <p:nvPr/>
        </p:nvSpPr>
        <p:spPr>
          <a:xfrm>
            <a:off x="879341" y="3065172"/>
            <a:ext cx="592429" cy="21894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9" name="Höger 8"/>
          <p:cNvSpPr/>
          <p:nvPr/>
        </p:nvSpPr>
        <p:spPr>
          <a:xfrm>
            <a:off x="540912" y="2799493"/>
            <a:ext cx="592429" cy="218941"/>
          </a:xfrm>
          <a:prstGeom prst="rightArrow">
            <a:avLst/>
          </a:prstGeom>
          <a:solidFill>
            <a:srgbClr val="E6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196493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dirty="0"/>
              <a:t>Personlig uppfattning om skattetilläggets tillämpning och effekt</a:t>
            </a:r>
          </a:p>
        </p:txBody>
      </p:sp>
      <p:sp>
        <p:nvSpPr>
          <p:cNvPr id="3" name="Platshållare för text 2"/>
          <p:cNvSpPr>
            <a:spLocks noGrp="1"/>
          </p:cNvSpPr>
          <p:nvPr>
            <p:ph type="body" sz="quarter" idx="16"/>
          </p:nvPr>
        </p:nvSpPr>
        <p:spPr/>
        <p:txBody>
          <a:bodyPr/>
          <a:lstStyle/>
          <a:p>
            <a:r>
              <a:rPr lang="sv-SE" dirty="0"/>
              <a:t>3.</a:t>
            </a:r>
          </a:p>
        </p:txBody>
      </p:sp>
      <p:sp>
        <p:nvSpPr>
          <p:cNvPr id="4" name="Platshållare för bildnummer 3"/>
          <p:cNvSpPr>
            <a:spLocks noGrp="1"/>
          </p:cNvSpPr>
          <p:nvPr>
            <p:ph type="sldNum" sz="quarter" idx="4"/>
          </p:nvPr>
        </p:nvSpPr>
        <p:spPr/>
        <p:txBody>
          <a:bodyPr/>
          <a:lstStyle/>
          <a:p>
            <a:fld id="{4034BEE3-566C-4068-A777-C3A4762E861B}" type="slidenum">
              <a:rPr lang="en-GB" smtClean="0"/>
              <a:pPr/>
              <a:t>13</a:t>
            </a:fld>
            <a:endParaRPr lang="en-GB" dirty="0"/>
          </a:p>
        </p:txBody>
      </p:sp>
    </p:spTree>
    <p:extLst>
      <p:ext uri="{BB962C8B-B14F-4D97-AF65-F5344CB8AC3E}">
        <p14:creationId xmlns:p14="http://schemas.microsoft.com/office/powerpoint/2010/main" val="29538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latshållare för innehåll 9"/>
          <p:cNvGraphicFramePr>
            <a:graphicFrameLocks noGrp="1"/>
          </p:cNvGraphicFramePr>
          <p:nvPr>
            <p:ph sz="quarter" idx="14"/>
            <p:extLst>
              <p:ext uri="{D42A27DB-BD31-4B8C-83A1-F6EECF244321}">
                <p14:modId xmlns:p14="http://schemas.microsoft.com/office/powerpoint/2010/main" val="2654120809"/>
              </p:ext>
            </p:extLst>
          </p:nvPr>
        </p:nvGraphicFramePr>
        <p:xfrm>
          <a:off x="359999" y="1708150"/>
          <a:ext cx="11460528" cy="4273550"/>
        </p:xfrm>
        <a:graphic>
          <a:graphicData uri="http://schemas.openxmlformats.org/drawingml/2006/chart">
            <c:chart xmlns:c="http://schemas.openxmlformats.org/drawingml/2006/chart" xmlns:r="http://schemas.openxmlformats.org/officeDocument/2006/relationships" r:id="rId2"/>
          </a:graphicData>
        </a:graphic>
      </p:graphicFrame>
      <p:sp>
        <p:nvSpPr>
          <p:cNvPr id="4" name="Rubrik 3"/>
          <p:cNvSpPr>
            <a:spLocks noGrp="1"/>
          </p:cNvSpPr>
          <p:nvPr>
            <p:ph type="title"/>
          </p:nvPr>
        </p:nvSpPr>
        <p:spPr/>
        <p:txBody>
          <a:bodyPr/>
          <a:lstStyle/>
          <a:p>
            <a:r>
              <a:rPr lang="sv-SE" dirty="0"/>
              <a:t>I vilken utsträckning instämmer du i följande påståenden som handlar om skattetillägg?</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14</a:t>
            </a:fld>
            <a:endParaRPr lang="en-GB" dirty="0"/>
          </a:p>
        </p:txBody>
      </p:sp>
      <p:sp>
        <p:nvSpPr>
          <p:cNvPr id="6" name="Platshållare för text 5"/>
          <p:cNvSpPr>
            <a:spLocks noGrp="1"/>
          </p:cNvSpPr>
          <p:nvPr>
            <p:ph type="body" sz="quarter" idx="17"/>
          </p:nvPr>
        </p:nvSpPr>
        <p:spPr>
          <a:xfrm>
            <a:off x="359999" y="1168488"/>
            <a:ext cx="11477331" cy="396875"/>
          </a:xfrm>
        </p:spPr>
        <p:txBody>
          <a:bodyPr/>
          <a:lstStyle/>
          <a:p>
            <a:r>
              <a:rPr lang="sv-SE" dirty="0"/>
              <a:t>Bas: 989</a:t>
            </a:r>
          </a:p>
        </p:txBody>
      </p:sp>
      <p:sp>
        <p:nvSpPr>
          <p:cNvPr id="11" name="textruta 10"/>
          <p:cNvSpPr txBox="1"/>
          <p:nvPr/>
        </p:nvSpPr>
        <p:spPr>
          <a:xfrm>
            <a:off x="11721747" y="5766256"/>
            <a:ext cx="470253" cy="215444"/>
          </a:xfrm>
          <a:prstGeom prst="rect">
            <a:avLst/>
          </a:prstGeom>
          <a:noFill/>
        </p:spPr>
        <p:txBody>
          <a:bodyPr wrap="square" lIns="0" tIns="0" rIns="0" bIns="0" rtlCol="0">
            <a:spAutoFit/>
          </a:bodyPr>
          <a:lstStyle/>
          <a:p>
            <a:r>
              <a:rPr lang="sv-SE" sz="1400" dirty="0"/>
              <a:t>%</a:t>
            </a:r>
          </a:p>
        </p:txBody>
      </p:sp>
      <p:sp>
        <p:nvSpPr>
          <p:cNvPr id="2" name="Rektangel med rundade hörn 1"/>
          <p:cNvSpPr/>
          <p:nvPr/>
        </p:nvSpPr>
        <p:spPr>
          <a:xfrm>
            <a:off x="515155" y="2266682"/>
            <a:ext cx="4984124" cy="1313645"/>
          </a:xfrm>
          <a:prstGeom prst="round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8" name="Rektangel med rundade hörn 7"/>
          <p:cNvSpPr/>
          <p:nvPr/>
        </p:nvSpPr>
        <p:spPr>
          <a:xfrm>
            <a:off x="359999" y="3689082"/>
            <a:ext cx="5139280" cy="1192011"/>
          </a:xfrm>
          <a:prstGeom prst="roundRect">
            <a:avLst/>
          </a:prstGeom>
          <a:noFill/>
          <a:ln w="2857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3" name="Rektangel med rundade hörn 2"/>
          <p:cNvSpPr/>
          <p:nvPr/>
        </p:nvSpPr>
        <p:spPr>
          <a:xfrm>
            <a:off x="359999" y="4984124"/>
            <a:ext cx="5139280" cy="888642"/>
          </a:xfrm>
          <a:prstGeom prst="round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355546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xit" presetSubtype="32" fill="hold" grpId="1" nodeType="clickEffect">
                                  <p:stCondLst>
                                    <p:cond delay="0"/>
                                  </p:stCondLst>
                                  <p:childTnLst>
                                    <p:animEffect transition="out" filter="circle(out)">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animBg="1"/>
      <p:bldP spid="8" grpId="1"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59999" y="1323835"/>
            <a:ext cx="5424113" cy="4608536"/>
          </a:xfrm>
        </p:spPr>
        <p:txBody>
          <a:bodyPr/>
          <a:lstStyle/>
          <a:p>
            <a:r>
              <a:rPr lang="sv-SE" sz="1200" dirty="0"/>
              <a:t>Gällande ”Skatteverket kan bedöma om någon har gjort fel av misstag” och ”Det är rättvist att en person eller företag som av slarv lämnar oriktig uppgift i sin deklaration får skattetillägg” uppger skatterådgivare i signifikant högre grad (65 respektive 38 procent) och redovisningskonsulter i signifikant lägre grad (51 respektive 26 procent) att de</a:t>
            </a:r>
            <a:r>
              <a:rPr lang="sv-SE" sz="1200" i="1" dirty="0"/>
              <a:t> inte </a:t>
            </a:r>
            <a:r>
              <a:rPr lang="sv-SE" sz="1200" dirty="0"/>
              <a:t>instämmer i detta. För båda påståendena uppger dessutom de som har stor erfarenhet av att tillämpa bestämmelserna att de inte instämmer (60 respektive 32 procent) i högre grad jämfört med som har liten erfarenhet (49 respektive 60 procent).</a:t>
            </a:r>
          </a:p>
          <a:p>
            <a:r>
              <a:rPr lang="sv-SE" sz="1200" dirty="0"/>
              <a:t>Att ”Skattetillägg bidrar till en högre lagefterlevnad.” instämmer inte skatterådgivare i signifikant lägre grad i jämfört med övriga roller 41%). De som har stor erfarenhet av att tillämpa bestämmelserna (35%) instämmer inte i högre grad jämfört med som har liten erfarenhet (25%).</a:t>
            </a:r>
          </a:p>
          <a:p>
            <a:r>
              <a:rPr lang="sv-SE" sz="1200" dirty="0"/>
              <a:t>Skatterådgivare instämmer i högre grad inte i att ”Skattetillägg bidrar till att skatteundandragande och skattefusk minskar i Sverige” (42%), jämfört med övriga yrkesroller.</a:t>
            </a:r>
          </a:p>
          <a:p>
            <a:r>
              <a:rPr lang="sv-SE" sz="1200" dirty="0"/>
              <a:t> </a:t>
            </a:r>
          </a:p>
        </p:txBody>
      </p:sp>
      <p:sp>
        <p:nvSpPr>
          <p:cNvPr id="3" name="Platshållare för innehåll 2"/>
          <p:cNvSpPr>
            <a:spLocks noGrp="1"/>
          </p:cNvSpPr>
          <p:nvPr>
            <p:ph sz="quarter" idx="14"/>
          </p:nvPr>
        </p:nvSpPr>
        <p:spPr>
          <a:xfrm>
            <a:off x="6191574" y="1310185"/>
            <a:ext cx="5628408" cy="4551765"/>
          </a:xfrm>
        </p:spPr>
        <p:txBody>
          <a:bodyPr/>
          <a:lstStyle/>
          <a:p>
            <a:r>
              <a:rPr lang="sv-SE" sz="1200" dirty="0"/>
              <a:t>Åsikterna går mest isär gällande ”Skatteverkets handläggning av skattetillägg är pålitlig och rättvis.” Nedan syns andelen som inte instämmer i påståendet.</a:t>
            </a:r>
          </a:p>
          <a:p>
            <a:endParaRPr lang="sv-SE" dirty="0"/>
          </a:p>
          <a:p>
            <a:endParaRPr lang="sv-SE" dirty="0"/>
          </a:p>
          <a:p>
            <a:endParaRPr lang="sv-SE" dirty="0"/>
          </a:p>
          <a:p>
            <a:endParaRPr lang="sv-SE" dirty="0"/>
          </a:p>
          <a:p>
            <a:endParaRPr lang="sv-SE" dirty="0"/>
          </a:p>
          <a:p>
            <a:endParaRPr lang="sv-SE" sz="1200" dirty="0"/>
          </a:p>
          <a:p>
            <a:endParaRPr lang="sv-SE" sz="1200" dirty="0"/>
          </a:p>
          <a:p>
            <a:r>
              <a:rPr lang="sv-SE" sz="1200" dirty="0"/>
              <a:t>Det finns inga större skillnader på olika undergrupper gällande övriga påståenden.</a:t>
            </a:r>
          </a:p>
          <a:p>
            <a:endParaRPr lang="sv-SE" sz="1200" dirty="0"/>
          </a:p>
        </p:txBody>
      </p:sp>
      <p:sp>
        <p:nvSpPr>
          <p:cNvPr id="4" name="Rubrik 3"/>
          <p:cNvSpPr>
            <a:spLocks noGrp="1"/>
          </p:cNvSpPr>
          <p:nvPr>
            <p:ph type="title"/>
          </p:nvPr>
        </p:nvSpPr>
        <p:spPr/>
        <p:txBody>
          <a:bodyPr/>
          <a:lstStyle/>
          <a:p>
            <a:r>
              <a:rPr lang="sv-SE" dirty="0"/>
              <a:t>Kommentarer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15</a:t>
            </a:fld>
            <a:endParaRPr lang="en-GB" dirty="0"/>
          </a:p>
        </p:txBody>
      </p:sp>
      <p:graphicFrame>
        <p:nvGraphicFramePr>
          <p:cNvPr id="10" name="Diagram 9"/>
          <p:cNvGraphicFramePr/>
          <p:nvPr>
            <p:extLst>
              <p:ext uri="{D42A27DB-BD31-4B8C-83A1-F6EECF244321}">
                <p14:modId xmlns:p14="http://schemas.microsoft.com/office/powerpoint/2010/main" val="1856311637"/>
              </p:ext>
            </p:extLst>
          </p:nvPr>
        </p:nvGraphicFramePr>
        <p:xfrm>
          <a:off x="5986799" y="1772035"/>
          <a:ext cx="5531910" cy="25036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324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Kommentarer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16</a:t>
            </a:fld>
            <a:endParaRPr lang="en-GB" dirty="0"/>
          </a:p>
        </p:txBody>
      </p:sp>
      <p:graphicFrame>
        <p:nvGraphicFramePr>
          <p:cNvPr id="9" name="Platshållare för innehåll 8"/>
          <p:cNvGraphicFramePr>
            <a:graphicFrameLocks noGrp="1"/>
          </p:cNvGraphicFramePr>
          <p:nvPr>
            <p:ph sz="quarter" idx="14"/>
            <p:extLst>
              <p:ext uri="{D42A27DB-BD31-4B8C-83A1-F6EECF244321}">
                <p14:modId xmlns:p14="http://schemas.microsoft.com/office/powerpoint/2010/main" val="3009836042"/>
              </p:ext>
            </p:extLst>
          </p:nvPr>
        </p:nvGraphicFramePr>
        <p:xfrm>
          <a:off x="464156" y="940157"/>
          <a:ext cx="10998039" cy="5035586"/>
        </p:xfrm>
        <a:graphic>
          <a:graphicData uri="http://schemas.openxmlformats.org/drawingml/2006/table">
            <a:tbl>
              <a:tblPr firstRow="1" bandRow="1">
                <a:tableStyleId>{7E9639D4-E3E2-4D34-9284-5A2195B3D0D7}</a:tableStyleId>
              </a:tblPr>
              <a:tblGrid>
                <a:gridCol w="4906334">
                  <a:extLst>
                    <a:ext uri="{9D8B030D-6E8A-4147-A177-3AD203B41FA5}">
                      <a16:colId xmlns:a16="http://schemas.microsoft.com/office/drawing/2014/main" val="20000"/>
                    </a:ext>
                  </a:extLst>
                </a:gridCol>
                <a:gridCol w="3026535">
                  <a:extLst>
                    <a:ext uri="{9D8B030D-6E8A-4147-A177-3AD203B41FA5}">
                      <a16:colId xmlns:a16="http://schemas.microsoft.com/office/drawing/2014/main" val="20001"/>
                    </a:ext>
                  </a:extLst>
                </a:gridCol>
                <a:gridCol w="3065170">
                  <a:extLst>
                    <a:ext uri="{9D8B030D-6E8A-4147-A177-3AD203B41FA5}">
                      <a16:colId xmlns:a16="http://schemas.microsoft.com/office/drawing/2014/main" val="20002"/>
                    </a:ext>
                  </a:extLst>
                </a:gridCol>
              </a:tblGrid>
              <a:tr h="371994">
                <a:tc>
                  <a:txBody>
                    <a:bodyPr/>
                    <a:lstStyle/>
                    <a:p>
                      <a:r>
                        <a:rPr lang="sv-SE" sz="1400" dirty="0">
                          <a:latin typeface="+mn-lt"/>
                        </a:rPr>
                        <a:t>Påstående</a:t>
                      </a:r>
                    </a:p>
                  </a:txBody>
                  <a:tcPr/>
                </a:tc>
                <a:tc>
                  <a:txBody>
                    <a:bodyPr/>
                    <a:lstStyle/>
                    <a:p>
                      <a:r>
                        <a:rPr lang="sv-SE" sz="1400" dirty="0">
                          <a:latin typeface="+mn-lt"/>
                        </a:rPr>
                        <a:t>Högre instämmandegrad</a:t>
                      </a:r>
                    </a:p>
                  </a:txBody>
                  <a:tcPr>
                    <a:solidFill>
                      <a:srgbClr val="00B050"/>
                    </a:solidFill>
                  </a:tcPr>
                </a:tc>
                <a:tc>
                  <a:txBody>
                    <a:bodyPr/>
                    <a:lstStyle/>
                    <a:p>
                      <a:r>
                        <a:rPr lang="sv-SE" sz="1400" dirty="0">
                          <a:latin typeface="+mn-lt"/>
                        </a:rPr>
                        <a:t>Lägre instämmandegrad</a:t>
                      </a:r>
                    </a:p>
                  </a:txBody>
                  <a:tcPr>
                    <a:solidFill>
                      <a:srgbClr val="FF0000"/>
                    </a:solidFill>
                  </a:tcPr>
                </a:tc>
                <a:extLst>
                  <a:ext uri="{0D108BD9-81ED-4DB2-BD59-A6C34878D82A}">
                    <a16:rowId xmlns:a16="http://schemas.microsoft.com/office/drawing/2014/main" val="10000"/>
                  </a:ext>
                </a:extLst>
              </a:tr>
              <a:tr h="519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Skatteverket kan bedöma om någon har gjort fel av misstag.</a:t>
                      </a:r>
                      <a:endParaRPr lang="sv-SE" sz="1400" b="0" i="0" u="none" strike="noStrike" dirty="0">
                        <a:solidFill>
                          <a:srgbClr val="000000"/>
                        </a:solidFill>
                        <a:effectLst/>
                        <a:latin typeface="+mn-lt"/>
                      </a:endParaRPr>
                    </a:p>
                  </a:txBody>
                  <a:tcPr anchor="ctr"/>
                </a:tc>
                <a:tc>
                  <a:txBody>
                    <a:bodyPr/>
                    <a:lstStyle/>
                    <a:p>
                      <a:endParaRPr lang="sv-SE"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a:latin typeface="+mn-lt"/>
                        </a:rPr>
                        <a:t>Skatterådgivare</a:t>
                      </a:r>
                    </a:p>
                    <a:p>
                      <a:endParaRPr lang="sv-SE" sz="1400" dirty="0">
                        <a:latin typeface="+mn-lt"/>
                      </a:endParaRPr>
                    </a:p>
                  </a:txBody>
                  <a:tcPr/>
                </a:tc>
                <a:extLst>
                  <a:ext uri="{0D108BD9-81ED-4DB2-BD59-A6C34878D82A}">
                    <a16:rowId xmlns:a16="http://schemas.microsoft.com/office/drawing/2014/main" val="10001"/>
                  </a:ext>
                </a:extLst>
              </a:tr>
              <a:tr h="519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Skatteverkets handläggning av skattetillägg är pålitlig och rättvis.</a:t>
                      </a:r>
                      <a:endParaRPr lang="sv-SE" sz="1400" b="0" i="0" u="none" strike="noStrike" dirty="0">
                        <a:solidFill>
                          <a:srgbClr val="000000"/>
                        </a:solidFill>
                        <a:effectLst/>
                        <a:latin typeface="+mn-lt"/>
                      </a:endParaRPr>
                    </a:p>
                  </a:txBody>
                  <a:tcPr anchor="ctr"/>
                </a:tc>
                <a:tc>
                  <a:txBody>
                    <a:bodyPr/>
                    <a:lstStyle/>
                    <a:p>
                      <a:endParaRPr lang="sv-SE"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a:latin typeface="+mn-lt"/>
                        </a:rPr>
                        <a:t>Skatterådgivare</a:t>
                      </a:r>
                    </a:p>
                    <a:p>
                      <a:r>
                        <a:rPr lang="sv-SE" sz="1400" dirty="0">
                          <a:latin typeface="+mn-lt"/>
                        </a:rPr>
                        <a:t>Revisorer</a:t>
                      </a:r>
                    </a:p>
                  </a:txBody>
                  <a:tcPr/>
                </a:tc>
                <a:extLst>
                  <a:ext uri="{0D108BD9-81ED-4DB2-BD59-A6C34878D82A}">
                    <a16:rowId xmlns:a16="http://schemas.microsoft.com/office/drawing/2014/main" val="10002"/>
                  </a:ext>
                </a:extLst>
              </a:tr>
              <a:tr h="6809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Det är rättvist att en person eller ett företag som av glömska inte deklarerar får</a:t>
                      </a:r>
                      <a:r>
                        <a:rPr lang="sv-SE" sz="1400" u="none" strike="noStrike" baseline="0" dirty="0">
                          <a:effectLst/>
                        </a:rPr>
                        <a:t> </a:t>
                      </a:r>
                      <a:r>
                        <a:rPr lang="sv-SE" sz="1400" u="none" strike="noStrike" dirty="0">
                          <a:effectLst/>
                        </a:rPr>
                        <a:t>skattetillägg.</a:t>
                      </a:r>
                      <a:endParaRPr lang="sv-SE" sz="1400" b="0" i="0" u="none" strike="noStrike" dirty="0">
                        <a:solidFill>
                          <a:srgbClr val="000000"/>
                        </a:solidFill>
                        <a:effectLst/>
                        <a:latin typeface="+mn-lt"/>
                      </a:endParaRPr>
                    </a:p>
                  </a:txBody>
                  <a:tcPr anchor="ctr"/>
                </a:tc>
                <a:tc>
                  <a:txBody>
                    <a:bodyPr/>
                    <a:lstStyle/>
                    <a:p>
                      <a:endParaRPr lang="sv-SE" sz="1400" dirty="0">
                        <a:latin typeface="+mn-lt"/>
                      </a:endParaRPr>
                    </a:p>
                  </a:txBody>
                  <a:tcPr>
                    <a:solidFill>
                      <a:srgbClr val="DEDEDE"/>
                    </a:solidFill>
                  </a:tcPr>
                </a:tc>
                <a:tc>
                  <a:txBody>
                    <a:bodyPr/>
                    <a:lstStyle/>
                    <a:p>
                      <a:endParaRPr lang="sv-SE" sz="1400" dirty="0">
                        <a:latin typeface="+mn-lt"/>
                      </a:endParaRPr>
                    </a:p>
                  </a:txBody>
                  <a:tcPr>
                    <a:solidFill>
                      <a:srgbClr val="DEDEDE"/>
                    </a:solidFill>
                  </a:tcPr>
                </a:tc>
                <a:extLst>
                  <a:ext uri="{0D108BD9-81ED-4DB2-BD59-A6C34878D82A}">
                    <a16:rowId xmlns:a16="http://schemas.microsoft.com/office/drawing/2014/main" val="10003"/>
                  </a:ext>
                </a:extLst>
              </a:tr>
              <a:tr h="505337">
                <a:tc>
                  <a:txBody>
                    <a:bodyPr/>
                    <a:lstStyle/>
                    <a:p>
                      <a:pPr algn="l" fontAlgn="b"/>
                      <a:r>
                        <a:rPr lang="sv-SE" sz="1400" u="none" strike="noStrike" dirty="0">
                          <a:effectLst/>
                        </a:rPr>
                        <a:t>Skattetillägg bidrar till en högre lagefterlevnad.</a:t>
                      </a:r>
                      <a:endParaRPr lang="sv-SE" sz="1400" b="0" i="0" u="none" strike="noStrike" dirty="0">
                        <a:solidFill>
                          <a:srgbClr val="000000"/>
                        </a:solidFill>
                        <a:effectLst/>
                        <a:latin typeface="+mn-lt"/>
                      </a:endParaRPr>
                    </a:p>
                  </a:txBody>
                  <a:tcPr marL="9525" marR="9525" marT="9525" marB="0" anchor="ctr"/>
                </a:tc>
                <a:tc>
                  <a:txBody>
                    <a:bodyPr/>
                    <a:lstStyle/>
                    <a:p>
                      <a:endParaRPr lang="sv-SE" sz="140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a:latin typeface="+mn-lt"/>
                        </a:rPr>
                        <a:t>Skatterådgivare</a:t>
                      </a:r>
                    </a:p>
                    <a:p>
                      <a:endParaRPr lang="sv-SE" sz="1400" dirty="0">
                        <a:latin typeface="+mn-lt"/>
                      </a:endParaRPr>
                    </a:p>
                  </a:txBody>
                  <a:tcPr/>
                </a:tc>
                <a:extLst>
                  <a:ext uri="{0D108BD9-81ED-4DB2-BD59-A6C34878D82A}">
                    <a16:rowId xmlns:a16="http://schemas.microsoft.com/office/drawing/2014/main" val="10004"/>
                  </a:ext>
                </a:extLst>
              </a:tr>
              <a:tr h="437602">
                <a:tc>
                  <a:txBody>
                    <a:bodyPr/>
                    <a:lstStyle/>
                    <a:p>
                      <a:pPr algn="l" fontAlgn="b"/>
                      <a:r>
                        <a:rPr lang="sv-SE" sz="1400" u="none" strike="noStrike" dirty="0">
                          <a:effectLst/>
                        </a:rPr>
                        <a:t>Skattetillägg bidrar till att skatteundandragande och skattefusk minskar i Sverige.</a:t>
                      </a:r>
                      <a:endParaRPr lang="sv-SE" sz="1400" b="0" i="0" u="none" strike="noStrike" dirty="0">
                        <a:solidFill>
                          <a:srgbClr val="000000"/>
                        </a:solidFill>
                        <a:effectLst/>
                        <a:latin typeface="+mn-lt"/>
                      </a:endParaRPr>
                    </a:p>
                  </a:txBody>
                  <a:tcPr marL="9525" marR="9525" marT="9525" marB="0" anchor="ctr"/>
                </a:tc>
                <a:tc>
                  <a:txBody>
                    <a:bodyPr/>
                    <a:lstStyle/>
                    <a:p>
                      <a:endParaRPr lang="sv-SE" sz="1400" dirty="0">
                        <a:latin typeface="+mn-lt"/>
                      </a:endParaRPr>
                    </a:p>
                  </a:txBody>
                  <a:tcPr/>
                </a:tc>
                <a:tc>
                  <a:txBody>
                    <a:bodyPr/>
                    <a:lstStyle/>
                    <a:p>
                      <a:r>
                        <a:rPr lang="sv-SE" sz="1400" dirty="0">
                          <a:latin typeface="+mn-lt"/>
                        </a:rPr>
                        <a:t>Skatterådgivare</a:t>
                      </a:r>
                    </a:p>
                  </a:txBody>
                  <a:tcPr/>
                </a:tc>
                <a:extLst>
                  <a:ext uri="{0D108BD9-81ED-4DB2-BD59-A6C34878D82A}">
                    <a16:rowId xmlns:a16="http://schemas.microsoft.com/office/drawing/2014/main" val="10005"/>
                  </a:ext>
                </a:extLst>
              </a:tr>
              <a:tr h="733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Det är rättvist att en person eller företag som av slarv lämnar oriktig uppgift i sin deklaration får skattetillägg.</a:t>
                      </a:r>
                      <a:endParaRPr lang="sv-SE" sz="1400" b="0" i="0" u="none" strike="noStrike" dirty="0">
                        <a:solidFill>
                          <a:srgbClr val="000000"/>
                        </a:solidFill>
                        <a:effectLst/>
                        <a:latin typeface="Calibri" panose="020F0502020204030204" pitchFamily="34" charset="0"/>
                      </a:endParaRPr>
                    </a:p>
                  </a:txBody>
                  <a:tcPr anchor="ctr"/>
                </a:tc>
                <a:tc>
                  <a:txBody>
                    <a:bodyPr/>
                    <a:lstStyle/>
                    <a:p>
                      <a:r>
                        <a:rPr lang="sv-SE" sz="1400" dirty="0">
                          <a:latin typeface="+mn-lt"/>
                        </a:rPr>
                        <a:t>Redovisningskonsulter</a:t>
                      </a:r>
                    </a:p>
                  </a:txBody>
                  <a:tcPr/>
                </a:tc>
                <a:tc>
                  <a:txBody>
                    <a:bodyPr/>
                    <a:lstStyle/>
                    <a:p>
                      <a:r>
                        <a:rPr lang="sv-SE" sz="1400" dirty="0">
                          <a:latin typeface="+mn-lt"/>
                        </a:rPr>
                        <a:t>Skatterådgivare</a:t>
                      </a:r>
                    </a:p>
                  </a:txBody>
                  <a:tcPr/>
                </a:tc>
                <a:extLst>
                  <a:ext uri="{0D108BD9-81ED-4DB2-BD59-A6C34878D82A}">
                    <a16:rowId xmlns:a16="http://schemas.microsoft.com/office/drawing/2014/main" val="10006"/>
                  </a:ext>
                </a:extLst>
              </a:tr>
              <a:tr h="519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När någon har gjort fel av misstag bör man inte få skattetillägg.</a:t>
                      </a:r>
                      <a:endParaRPr lang="sv-SE" sz="1400" b="0" i="0" u="none" strike="noStrike" dirty="0">
                        <a:solidFill>
                          <a:srgbClr val="000000"/>
                        </a:solidFill>
                        <a:effectLst/>
                        <a:latin typeface="Calibri" panose="020F0502020204030204" pitchFamily="34" charset="0"/>
                      </a:endParaRPr>
                    </a:p>
                  </a:txBody>
                  <a:tcPr anchor="ctr"/>
                </a:tc>
                <a:tc>
                  <a:txBody>
                    <a:bodyPr/>
                    <a:lstStyle/>
                    <a:p>
                      <a:endParaRPr lang="sv-SE" sz="1400" dirty="0">
                        <a:latin typeface="+mn-lt"/>
                      </a:endParaRPr>
                    </a:p>
                  </a:txBody>
                  <a:tcPr>
                    <a:solidFill>
                      <a:srgbClr val="DEDEDE"/>
                    </a:solidFill>
                  </a:tcPr>
                </a:tc>
                <a:tc>
                  <a:txBody>
                    <a:bodyPr/>
                    <a:lstStyle/>
                    <a:p>
                      <a:endParaRPr lang="sv-SE" sz="1400" dirty="0">
                        <a:latin typeface="+mn-lt"/>
                      </a:endParaRPr>
                    </a:p>
                  </a:txBody>
                  <a:tcPr>
                    <a:solidFill>
                      <a:srgbClr val="DEDEDE"/>
                    </a:solidFill>
                  </a:tcPr>
                </a:tc>
                <a:extLst>
                  <a:ext uri="{0D108BD9-81ED-4DB2-BD59-A6C34878D82A}">
                    <a16:rowId xmlns:a16="http://schemas.microsoft.com/office/drawing/2014/main" val="10007"/>
                  </a:ext>
                </a:extLst>
              </a:tr>
              <a:tr h="733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u="none" strike="noStrike" dirty="0">
                          <a:effectLst/>
                        </a:rPr>
                        <a:t>Enskilda och företag är noga med att lämna korrekta uppgifter till Skatteverket för</a:t>
                      </a:r>
                      <a:r>
                        <a:rPr lang="sv-SE" sz="1400" u="none" strike="noStrike" baseline="0" dirty="0">
                          <a:effectLst/>
                        </a:rPr>
                        <a:t> </a:t>
                      </a:r>
                      <a:r>
                        <a:rPr lang="sv-SE" sz="1400" u="none" strike="noStrike" dirty="0">
                          <a:effectLst/>
                        </a:rPr>
                        <a:t>att slippa betala skattetillägg.</a:t>
                      </a:r>
                      <a:endParaRPr lang="sv-SE" sz="1400" b="0" i="0" u="none" strike="noStrike" dirty="0">
                        <a:solidFill>
                          <a:srgbClr val="000000"/>
                        </a:solidFill>
                        <a:effectLst/>
                        <a:latin typeface="Calibri" panose="020F0502020204030204" pitchFamily="34" charset="0"/>
                      </a:endParaRPr>
                    </a:p>
                  </a:txBody>
                  <a:tcPr anchor="ctr"/>
                </a:tc>
                <a:tc>
                  <a:txBody>
                    <a:bodyPr/>
                    <a:lstStyle/>
                    <a:p>
                      <a:endParaRPr lang="sv-SE" sz="1400" dirty="0">
                        <a:latin typeface="+mn-lt"/>
                      </a:endParaRPr>
                    </a:p>
                  </a:txBody>
                  <a:tcPr>
                    <a:solidFill>
                      <a:srgbClr val="DEDEDE"/>
                    </a:solidFill>
                  </a:tcPr>
                </a:tc>
                <a:tc>
                  <a:txBody>
                    <a:bodyPr/>
                    <a:lstStyle/>
                    <a:p>
                      <a:endParaRPr lang="sv-SE" sz="1400" dirty="0">
                        <a:latin typeface="+mn-lt"/>
                      </a:endParaRPr>
                    </a:p>
                  </a:txBody>
                  <a:tcPr>
                    <a:solidFill>
                      <a:srgbClr val="DEDEDE"/>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92232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dirty="0"/>
              <a:t>Uppfattad kunskap bland företagare och bland allmänheten</a:t>
            </a:r>
          </a:p>
        </p:txBody>
      </p:sp>
      <p:sp>
        <p:nvSpPr>
          <p:cNvPr id="3" name="Platshållare för text 2"/>
          <p:cNvSpPr>
            <a:spLocks noGrp="1"/>
          </p:cNvSpPr>
          <p:nvPr>
            <p:ph type="body" sz="quarter" idx="16"/>
          </p:nvPr>
        </p:nvSpPr>
        <p:spPr/>
        <p:txBody>
          <a:bodyPr/>
          <a:lstStyle/>
          <a:p>
            <a:r>
              <a:rPr lang="sv-SE" dirty="0"/>
              <a:t>4.</a:t>
            </a:r>
          </a:p>
        </p:txBody>
      </p:sp>
      <p:sp>
        <p:nvSpPr>
          <p:cNvPr id="4" name="Platshållare för bildnummer 3"/>
          <p:cNvSpPr>
            <a:spLocks noGrp="1"/>
          </p:cNvSpPr>
          <p:nvPr>
            <p:ph type="sldNum" sz="quarter" idx="4"/>
          </p:nvPr>
        </p:nvSpPr>
        <p:spPr/>
        <p:txBody>
          <a:bodyPr/>
          <a:lstStyle/>
          <a:p>
            <a:fld id="{4034BEE3-566C-4068-A777-C3A4762E861B}" type="slidenum">
              <a:rPr lang="en-GB" smtClean="0"/>
              <a:pPr/>
              <a:t>17</a:t>
            </a:fld>
            <a:endParaRPr lang="en-GB" dirty="0"/>
          </a:p>
        </p:txBody>
      </p:sp>
    </p:spTree>
    <p:extLst>
      <p:ext uri="{BB962C8B-B14F-4D97-AF65-F5344CB8AC3E}">
        <p14:creationId xmlns:p14="http://schemas.microsoft.com/office/powerpoint/2010/main" val="397926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4"/>
          </p:nvPr>
        </p:nvSpPr>
        <p:spPr>
          <a:xfrm>
            <a:off x="470256" y="5115341"/>
            <a:ext cx="5628408" cy="996413"/>
          </a:xfrm>
        </p:spPr>
        <p:txBody>
          <a:bodyPr/>
          <a:lstStyle/>
          <a:p>
            <a:r>
              <a:rPr lang="sv-SE" sz="1400" dirty="0"/>
              <a:t>Företagares generella kunskaper bedöms i regel som dåliga, snarare än goda. Det finns inga nämnvärda skillnader mellan de studerade undergrupperna. </a:t>
            </a:r>
            <a:endParaRPr lang="sv-SE" dirty="0"/>
          </a:p>
        </p:txBody>
      </p:sp>
      <p:sp>
        <p:nvSpPr>
          <p:cNvPr id="4" name="Rubrik 3"/>
          <p:cNvSpPr>
            <a:spLocks noGrp="1"/>
          </p:cNvSpPr>
          <p:nvPr>
            <p:ph type="title"/>
          </p:nvPr>
        </p:nvSpPr>
        <p:spPr>
          <a:xfrm>
            <a:off x="482348" y="303716"/>
            <a:ext cx="5280947" cy="404119"/>
          </a:xfrm>
        </p:spPr>
        <p:txBody>
          <a:bodyPr/>
          <a:lstStyle/>
          <a:p>
            <a:r>
              <a:rPr lang="sv-SE" sz="1800" dirty="0"/>
              <a:t>Vilken uppfattning har du om företagares generella kunskaper om beräkning av skattetillägg? Kunskaperna är...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18</a:t>
            </a:fld>
            <a:endParaRPr lang="en-GB" dirty="0"/>
          </a:p>
        </p:txBody>
      </p:sp>
      <p:sp>
        <p:nvSpPr>
          <p:cNvPr id="6" name="Platshållare för text 5"/>
          <p:cNvSpPr>
            <a:spLocks noGrp="1"/>
          </p:cNvSpPr>
          <p:nvPr>
            <p:ph type="body" sz="quarter" idx="17"/>
          </p:nvPr>
        </p:nvSpPr>
        <p:spPr>
          <a:xfrm>
            <a:off x="482348" y="1205962"/>
            <a:ext cx="979404" cy="396875"/>
          </a:xfrm>
        </p:spPr>
        <p:txBody>
          <a:bodyPr/>
          <a:lstStyle/>
          <a:p>
            <a:r>
              <a:rPr lang="sv-SE" sz="1800" dirty="0"/>
              <a:t>Bas: 989</a:t>
            </a:r>
          </a:p>
        </p:txBody>
      </p:sp>
      <p:graphicFrame>
        <p:nvGraphicFramePr>
          <p:cNvPr id="8" name="Content Placeholder 10"/>
          <p:cNvGraphicFramePr>
            <a:graphicFrameLocks noGrp="1"/>
          </p:cNvGraphicFramePr>
          <p:nvPr>
            <p:ph idx="1"/>
            <p:extLst>
              <p:ext uri="{D42A27DB-BD31-4B8C-83A1-F6EECF244321}">
                <p14:modId xmlns:p14="http://schemas.microsoft.com/office/powerpoint/2010/main" val="3667517529"/>
              </p:ext>
            </p:extLst>
          </p:nvPr>
        </p:nvGraphicFramePr>
        <p:xfrm>
          <a:off x="237649" y="1599742"/>
          <a:ext cx="5525646" cy="346165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p:cNvSpPr txBox="1"/>
          <p:nvPr/>
        </p:nvSpPr>
        <p:spPr>
          <a:xfrm>
            <a:off x="3173049" y="1545799"/>
            <a:ext cx="470253" cy="215444"/>
          </a:xfrm>
          <a:prstGeom prst="rect">
            <a:avLst/>
          </a:prstGeom>
          <a:noFill/>
        </p:spPr>
        <p:txBody>
          <a:bodyPr wrap="square" lIns="0" tIns="0" rIns="0" bIns="0" rtlCol="0">
            <a:spAutoFit/>
          </a:bodyPr>
          <a:lstStyle/>
          <a:p>
            <a:r>
              <a:rPr lang="sv-SE" sz="1400" dirty="0"/>
              <a:t>%</a:t>
            </a:r>
          </a:p>
        </p:txBody>
      </p:sp>
      <p:graphicFrame>
        <p:nvGraphicFramePr>
          <p:cNvPr id="10" name="Content Placeholder 10"/>
          <p:cNvGraphicFramePr>
            <a:graphicFrameLocks/>
          </p:cNvGraphicFramePr>
          <p:nvPr>
            <p:extLst>
              <p:ext uri="{D42A27DB-BD31-4B8C-83A1-F6EECF244321}">
                <p14:modId xmlns:p14="http://schemas.microsoft.com/office/powerpoint/2010/main" val="2429700122"/>
              </p:ext>
            </p:extLst>
          </p:nvPr>
        </p:nvGraphicFramePr>
        <p:xfrm>
          <a:off x="5859886" y="922539"/>
          <a:ext cx="5482007" cy="4003675"/>
        </p:xfrm>
        <a:graphic>
          <a:graphicData uri="http://schemas.openxmlformats.org/drawingml/2006/chart">
            <c:chart xmlns:c="http://schemas.openxmlformats.org/drawingml/2006/chart" xmlns:r="http://schemas.openxmlformats.org/officeDocument/2006/relationships" r:id="rId3"/>
          </a:graphicData>
        </a:graphic>
      </p:graphicFrame>
      <p:sp>
        <p:nvSpPr>
          <p:cNvPr id="11" name="Platshållare för innehåll 2"/>
          <p:cNvSpPr txBox="1">
            <a:spLocks/>
          </p:cNvSpPr>
          <p:nvPr/>
        </p:nvSpPr>
        <p:spPr>
          <a:xfrm>
            <a:off x="6346120" y="5115341"/>
            <a:ext cx="5628408" cy="610047"/>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b="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400" dirty="0"/>
              <a:t>En mycket stor majoritet, 94%, bedömer allmänhetens uppfattning om beräkning av skattetillägg som dåliga eller obefintliga. Inga nämnvärda skillnader i uppfattning mellan de studerade undergrupperna. </a:t>
            </a:r>
          </a:p>
          <a:p>
            <a:endParaRPr lang="sv-SE" dirty="0"/>
          </a:p>
        </p:txBody>
      </p:sp>
      <p:sp>
        <p:nvSpPr>
          <p:cNvPr id="12" name="Rubrik 3"/>
          <p:cNvSpPr txBox="1">
            <a:spLocks/>
          </p:cNvSpPr>
          <p:nvPr/>
        </p:nvSpPr>
        <p:spPr>
          <a:xfrm>
            <a:off x="6542469" y="303717"/>
            <a:ext cx="5026830" cy="429695"/>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sv-SE" sz="1800" dirty="0"/>
              <a:t>Vilken uppfattning har du om allmänhetens generella kunskaper om beräkning av skattetillägg? Kunskaperna är...</a:t>
            </a:r>
          </a:p>
        </p:txBody>
      </p:sp>
      <p:sp>
        <p:nvSpPr>
          <p:cNvPr id="13" name="Platshållare för text 5"/>
          <p:cNvSpPr>
            <a:spLocks noGrp="1"/>
          </p:cNvSpPr>
          <p:nvPr>
            <p:ph type="body" sz="quarter" idx="17"/>
          </p:nvPr>
        </p:nvSpPr>
        <p:spPr>
          <a:xfrm>
            <a:off x="6542469" y="1202867"/>
            <a:ext cx="979404" cy="396875"/>
          </a:xfrm>
        </p:spPr>
        <p:txBody>
          <a:bodyPr/>
          <a:lstStyle/>
          <a:p>
            <a:r>
              <a:rPr lang="sv-SE" sz="1800" dirty="0"/>
              <a:t>Bas: 989</a:t>
            </a:r>
          </a:p>
        </p:txBody>
      </p:sp>
    </p:spTree>
    <p:extLst>
      <p:ext uri="{BB962C8B-B14F-4D97-AF65-F5344CB8AC3E}">
        <p14:creationId xmlns:p14="http://schemas.microsoft.com/office/powerpoint/2010/main" val="111590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wipe(down)">
                                      <p:cBhvr>
                                        <p:cTn id="10" dur="500"/>
                                        <p:tgtEl>
                                          <p:spTgt spid="1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a:t>Andra uppfattningar</a:t>
            </a:r>
            <a:endParaRPr lang="sv-SE" dirty="0"/>
          </a:p>
        </p:txBody>
      </p:sp>
      <p:sp>
        <p:nvSpPr>
          <p:cNvPr id="3" name="Platshållare för text 2"/>
          <p:cNvSpPr>
            <a:spLocks noGrp="1"/>
          </p:cNvSpPr>
          <p:nvPr>
            <p:ph type="body" sz="quarter" idx="16"/>
          </p:nvPr>
        </p:nvSpPr>
        <p:spPr/>
        <p:txBody>
          <a:bodyPr/>
          <a:lstStyle/>
          <a:p>
            <a:r>
              <a:rPr lang="sv-SE" dirty="0"/>
              <a:t>5.</a:t>
            </a:r>
          </a:p>
        </p:txBody>
      </p:sp>
      <p:sp>
        <p:nvSpPr>
          <p:cNvPr id="4" name="Platshållare för bildnummer 3"/>
          <p:cNvSpPr>
            <a:spLocks noGrp="1"/>
          </p:cNvSpPr>
          <p:nvPr>
            <p:ph type="sldNum" sz="quarter" idx="4"/>
          </p:nvPr>
        </p:nvSpPr>
        <p:spPr/>
        <p:txBody>
          <a:bodyPr/>
          <a:lstStyle/>
          <a:p>
            <a:fld id="{4034BEE3-566C-4068-A777-C3A4762E861B}" type="slidenum">
              <a:rPr lang="en-GB" smtClean="0"/>
              <a:pPr/>
              <a:t>19</a:t>
            </a:fld>
            <a:endParaRPr lang="en-GB" dirty="0"/>
          </a:p>
        </p:txBody>
      </p:sp>
    </p:spTree>
    <p:extLst>
      <p:ext uri="{BB962C8B-B14F-4D97-AF65-F5344CB8AC3E}">
        <p14:creationId xmlns:p14="http://schemas.microsoft.com/office/powerpoint/2010/main" val="117168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360000" y="1432874"/>
            <a:ext cx="5626800" cy="4227435"/>
          </a:xfrm>
        </p:spPr>
        <p:txBody>
          <a:bodyPr/>
          <a:lstStyle/>
          <a:p>
            <a:r>
              <a:rPr lang="sv-SE" b="1" dirty="0"/>
              <a:t>Bakgrund och syfte: </a:t>
            </a:r>
            <a:r>
              <a:rPr lang="sv-SE" dirty="0"/>
              <a:t>Utredningen om beräkning av skattetillägg (Fi 2016:09) har på direktiv av regeringen fått i uppdrag att analysera principerna för beräkningen av skattetillägget och gav därför Kantar Sifo i uppdrag att genomföra en undersökning riktad till redovisningskonsulter, skatterådgivare och revisorer. Syftet har varit att få veta hur de ser på skattetillägget i stort och på beräkningsreglerna. </a:t>
            </a:r>
          </a:p>
          <a:p>
            <a:r>
              <a:rPr lang="sv-SE" b="1" dirty="0"/>
              <a:t>Målgrupp: </a:t>
            </a:r>
            <a:r>
              <a:rPr lang="sv-SE" dirty="0"/>
              <a:t>Medlemmar i branschorganisationerna FAR (branschorganisationen för lönekonsulter, redovisningskonsulter, revisorer och skatterådgivare) och </a:t>
            </a:r>
            <a:r>
              <a:rPr lang="sv-SE" dirty="0" err="1"/>
              <a:t>Srf</a:t>
            </a:r>
            <a:r>
              <a:rPr lang="sv-SE" dirty="0"/>
              <a:t> konsulterna (branschorganisationen inom redovisning och lön).</a:t>
            </a:r>
          </a:p>
          <a:p>
            <a:r>
              <a:rPr lang="sv-SE" b="1" dirty="0"/>
              <a:t>Metod: </a:t>
            </a:r>
            <a:r>
              <a:rPr lang="sv-SE" dirty="0"/>
              <a:t>Webbenkät.</a:t>
            </a:r>
          </a:p>
          <a:p>
            <a:r>
              <a:rPr lang="sv-SE" b="1" dirty="0"/>
              <a:t>Fältperiod: </a:t>
            </a:r>
            <a:r>
              <a:rPr lang="sv-SE" dirty="0"/>
              <a:t>15 maj – 7 juni 2017</a:t>
            </a:r>
          </a:p>
          <a:p>
            <a:r>
              <a:rPr lang="sv-SE" b="1" dirty="0"/>
              <a:t>Antal intervjuer: </a:t>
            </a:r>
            <a:r>
              <a:rPr lang="sv-SE" dirty="0"/>
              <a:t>989 </a:t>
            </a:r>
          </a:p>
          <a:p>
            <a:r>
              <a:rPr lang="sv-SE" b="1" dirty="0"/>
              <a:t>Projektnummer: </a:t>
            </a:r>
            <a:r>
              <a:rPr lang="sv-SE" dirty="0"/>
              <a:t>1536738</a:t>
            </a:r>
          </a:p>
        </p:txBody>
      </p:sp>
      <p:sp>
        <p:nvSpPr>
          <p:cNvPr id="5" name="Rubrik 4"/>
          <p:cNvSpPr>
            <a:spLocks noGrp="1"/>
          </p:cNvSpPr>
          <p:nvPr>
            <p:ph type="title"/>
          </p:nvPr>
        </p:nvSpPr>
        <p:spPr/>
        <p:txBody>
          <a:bodyPr/>
          <a:lstStyle/>
          <a:p>
            <a:r>
              <a:rPr lang="sv-SE" dirty="0"/>
              <a:t>Om undersökningen</a:t>
            </a:r>
          </a:p>
        </p:txBody>
      </p:sp>
      <p:pic>
        <p:nvPicPr>
          <p:cNvPr id="4" name="Platshållare för innehåll 3"/>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191250" y="1836494"/>
            <a:ext cx="5629275" cy="3746986"/>
          </a:xfrm>
        </p:spPr>
      </p:pic>
    </p:spTree>
    <p:extLst>
      <p:ext uri="{BB962C8B-B14F-4D97-AF65-F5344CB8AC3E}">
        <p14:creationId xmlns:p14="http://schemas.microsoft.com/office/powerpoint/2010/main" val="951786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60000" y="5061397"/>
            <a:ext cx="5626800" cy="1035050"/>
          </a:xfrm>
        </p:spPr>
        <p:txBody>
          <a:bodyPr/>
          <a:lstStyle/>
          <a:p>
            <a:r>
              <a:rPr lang="sv-SE" sz="1400" dirty="0"/>
              <a:t>En tydlig </a:t>
            </a:r>
            <a:r>
              <a:rPr lang="sv-SE" sz="1400" b="1" dirty="0"/>
              <a:t>majoritet</a:t>
            </a:r>
            <a:r>
              <a:rPr lang="sv-SE" sz="1400" dirty="0"/>
              <a:t> anser att den generella nivån på skattetillägget är </a:t>
            </a:r>
            <a:r>
              <a:rPr lang="sv-SE" sz="1400" b="1" dirty="0"/>
              <a:t>för hög</a:t>
            </a:r>
            <a:r>
              <a:rPr lang="sv-SE" sz="1400" dirty="0"/>
              <a:t>, varav hälften tycker den är alldeles för hög. </a:t>
            </a:r>
          </a:p>
          <a:p>
            <a:r>
              <a:rPr lang="sv-SE" sz="1400" dirty="0"/>
              <a:t>Det råder </a:t>
            </a:r>
            <a:r>
              <a:rPr lang="sv-SE" sz="1400" b="1" dirty="0"/>
              <a:t>inga</a:t>
            </a:r>
            <a:r>
              <a:rPr lang="sv-SE" sz="1400" dirty="0"/>
              <a:t> signifikanta skillnader mellan yrkesgrupperna eller beroende på </a:t>
            </a:r>
            <a:r>
              <a:rPr lang="sv-SE" sz="1400" dirty="0" err="1"/>
              <a:t>kundtyp</a:t>
            </a:r>
            <a:r>
              <a:rPr lang="sv-SE" sz="1400" dirty="0"/>
              <a:t>.  </a:t>
            </a:r>
          </a:p>
        </p:txBody>
      </p:sp>
      <p:sp>
        <p:nvSpPr>
          <p:cNvPr id="4" name="Rubrik 3"/>
          <p:cNvSpPr>
            <a:spLocks noGrp="1"/>
          </p:cNvSpPr>
          <p:nvPr>
            <p:ph type="title"/>
          </p:nvPr>
        </p:nvSpPr>
        <p:spPr>
          <a:xfrm>
            <a:off x="360000" y="303717"/>
            <a:ext cx="4469578" cy="404119"/>
          </a:xfrm>
        </p:spPr>
        <p:txBody>
          <a:bodyPr/>
          <a:lstStyle/>
          <a:p>
            <a:r>
              <a:rPr lang="sv-SE" sz="1800" dirty="0"/>
              <a:t>Vad tycker du om den generella nivån på skattetillägg, dvs. 40 %, på slutlig skatt?</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20</a:t>
            </a:fld>
            <a:endParaRPr lang="en-GB" dirty="0"/>
          </a:p>
        </p:txBody>
      </p:sp>
      <p:sp>
        <p:nvSpPr>
          <p:cNvPr id="6" name="Platshållare för text 5"/>
          <p:cNvSpPr>
            <a:spLocks noGrp="1"/>
          </p:cNvSpPr>
          <p:nvPr>
            <p:ph type="body" sz="quarter" idx="17"/>
          </p:nvPr>
        </p:nvSpPr>
        <p:spPr>
          <a:xfrm>
            <a:off x="360000" y="941882"/>
            <a:ext cx="1332362" cy="396875"/>
          </a:xfrm>
        </p:spPr>
        <p:txBody>
          <a:bodyPr/>
          <a:lstStyle/>
          <a:p>
            <a:r>
              <a:rPr lang="sv-SE" sz="1800" dirty="0"/>
              <a:t>Bas: 989</a:t>
            </a:r>
          </a:p>
        </p:txBody>
      </p:sp>
      <p:graphicFrame>
        <p:nvGraphicFramePr>
          <p:cNvPr id="10" name="Content Placeholder 4"/>
          <p:cNvGraphicFramePr>
            <a:graphicFrameLocks noGrp="1"/>
          </p:cNvGraphicFramePr>
          <p:nvPr>
            <p:ph sz="quarter" idx="14"/>
            <p:extLst>
              <p:ext uri="{D42A27DB-BD31-4B8C-83A1-F6EECF244321}">
                <p14:modId xmlns:p14="http://schemas.microsoft.com/office/powerpoint/2010/main" val="947380616"/>
              </p:ext>
            </p:extLst>
          </p:nvPr>
        </p:nvGraphicFramePr>
        <p:xfrm>
          <a:off x="352296" y="1168488"/>
          <a:ext cx="5629275" cy="38929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442211592"/>
              </p:ext>
            </p:extLst>
          </p:nvPr>
        </p:nvGraphicFramePr>
        <p:xfrm>
          <a:off x="6143312" y="1134488"/>
          <a:ext cx="5629275" cy="3923420"/>
        </p:xfrm>
        <a:graphic>
          <a:graphicData uri="http://schemas.openxmlformats.org/drawingml/2006/chart">
            <c:chart xmlns:c="http://schemas.openxmlformats.org/drawingml/2006/chart" xmlns:r="http://schemas.openxmlformats.org/officeDocument/2006/relationships" r:id="rId3"/>
          </a:graphicData>
        </a:graphic>
      </p:graphicFrame>
      <p:sp>
        <p:nvSpPr>
          <p:cNvPr id="9" name="Rubrik 3"/>
          <p:cNvSpPr txBox="1">
            <a:spLocks/>
          </p:cNvSpPr>
          <p:nvPr/>
        </p:nvSpPr>
        <p:spPr>
          <a:xfrm>
            <a:off x="6143312" y="305307"/>
            <a:ext cx="5629275" cy="404119"/>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sv-SE" sz="1800" dirty="0"/>
              <a:t>Vad tycker du om den generella nivån på skattetillägg, dvs. 20 %, på mervärdesskatt, socialavgifter och punktskatter?</a:t>
            </a:r>
          </a:p>
        </p:txBody>
      </p:sp>
      <p:sp>
        <p:nvSpPr>
          <p:cNvPr id="12" name="Platshållare för text 5"/>
          <p:cNvSpPr>
            <a:spLocks noGrp="1"/>
          </p:cNvSpPr>
          <p:nvPr>
            <p:ph type="body" sz="quarter" idx="17"/>
          </p:nvPr>
        </p:nvSpPr>
        <p:spPr>
          <a:xfrm>
            <a:off x="9748665" y="853435"/>
            <a:ext cx="1036396" cy="396875"/>
          </a:xfrm>
        </p:spPr>
        <p:txBody>
          <a:bodyPr/>
          <a:lstStyle/>
          <a:p>
            <a:r>
              <a:rPr lang="sv-SE" sz="1800" dirty="0"/>
              <a:t>Bas: 989</a:t>
            </a:r>
          </a:p>
        </p:txBody>
      </p:sp>
      <p:sp>
        <p:nvSpPr>
          <p:cNvPr id="13" name="Platshållare för innehåll 1"/>
          <p:cNvSpPr txBox="1">
            <a:spLocks/>
          </p:cNvSpPr>
          <p:nvPr/>
        </p:nvSpPr>
        <p:spPr>
          <a:xfrm>
            <a:off x="6272011" y="5060854"/>
            <a:ext cx="6025437" cy="97335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b="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400" b="1" dirty="0"/>
              <a:t>Redovisningskonsulter</a:t>
            </a:r>
            <a:r>
              <a:rPr lang="sv-SE" sz="1400" dirty="0"/>
              <a:t> anger i signifikant högre utsträckning än övriga yrkesroller att de tycker att nivån på skattetillägg på mervärdesskatt, socialavgifter och punktskatter är </a:t>
            </a:r>
            <a:r>
              <a:rPr lang="sv-SE" sz="1400" b="1" dirty="0"/>
              <a:t>lagom </a:t>
            </a:r>
            <a:r>
              <a:rPr lang="sv-SE" sz="1400" dirty="0"/>
              <a:t>(32%), och i signifikant lägre grad att nivån är </a:t>
            </a:r>
            <a:r>
              <a:rPr lang="sv-SE" sz="1400" b="1" dirty="0"/>
              <a:t>alldeles för hög </a:t>
            </a:r>
            <a:r>
              <a:rPr lang="sv-SE" sz="1400" dirty="0"/>
              <a:t>(25%).</a:t>
            </a:r>
          </a:p>
        </p:txBody>
      </p:sp>
    </p:spTree>
    <p:extLst>
      <p:ext uri="{BB962C8B-B14F-4D97-AF65-F5344CB8AC3E}">
        <p14:creationId xmlns:p14="http://schemas.microsoft.com/office/powerpoint/2010/main" val="196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barn(inVertical)">
                                      <p:cBhvr>
                                        <p:cTn id="20" dur="500"/>
                                        <p:tgtEl>
                                          <p:spTgt spid="12">
                                            <p:txEl>
                                              <p:pRg st="0" end="0"/>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8" grpId="0">
        <p:bldAsOne/>
      </p:bldGraphic>
      <p:bldP spid="9" grpId="0"/>
      <p:bldP spid="12" grpId="0" build="p"/>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1400" dirty="0"/>
              <a:t>Redovisningskonsulter anger i signifikant högre utsträckning än övriga yrkesroller att de tycker att nivån på skattetillägg på mervärdesskatt, socialavgifter och punktskatter är lagom (32%), och i signifikant lägre grad att nivån är alldeles för hög (25%).</a:t>
            </a:r>
          </a:p>
        </p:txBody>
      </p:sp>
      <p:sp>
        <p:nvSpPr>
          <p:cNvPr id="4" name="Rubrik 3"/>
          <p:cNvSpPr>
            <a:spLocks noGrp="1"/>
          </p:cNvSpPr>
          <p:nvPr>
            <p:ph type="title"/>
          </p:nvPr>
        </p:nvSpPr>
        <p:spPr/>
        <p:txBody>
          <a:bodyPr/>
          <a:lstStyle/>
          <a:p>
            <a:r>
              <a:rPr lang="sv-SE" dirty="0"/>
              <a:t>Vad tycker du om den generella nivån på skattetillägg, dvs. 20 %, på mervärdesskatt, socialavgifter och punktskatter?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21</a:t>
            </a:fld>
            <a:endParaRPr lang="en-GB" dirty="0"/>
          </a:p>
        </p:txBody>
      </p:sp>
      <p:sp>
        <p:nvSpPr>
          <p:cNvPr id="6" name="Platshållare för text 5"/>
          <p:cNvSpPr>
            <a:spLocks noGrp="1"/>
          </p:cNvSpPr>
          <p:nvPr>
            <p:ph type="body" sz="quarter" idx="17"/>
          </p:nvPr>
        </p:nvSpPr>
        <p:spPr>
          <a:xfrm>
            <a:off x="359999" y="1151023"/>
            <a:ext cx="11477331" cy="396875"/>
          </a:xfrm>
        </p:spPr>
        <p:txBody>
          <a:bodyPr/>
          <a:lstStyle/>
          <a:p>
            <a:r>
              <a:rPr lang="sv-SE" dirty="0"/>
              <a:t>Bas: 989</a:t>
            </a:r>
          </a:p>
        </p:txBody>
      </p:sp>
      <p:graphicFrame>
        <p:nvGraphicFramePr>
          <p:cNvPr id="8" name="Content Placeholder 4"/>
          <p:cNvGraphicFramePr>
            <a:graphicFrameLocks noGrp="1"/>
          </p:cNvGraphicFramePr>
          <p:nvPr>
            <p:ph sz="quarter" idx="14"/>
            <p:extLst>
              <p:ext uri="{D42A27DB-BD31-4B8C-83A1-F6EECF244321}">
                <p14:modId xmlns:p14="http://schemas.microsoft.com/office/powerpoint/2010/main" val="1674528410"/>
              </p:ext>
            </p:extLst>
          </p:nvPr>
        </p:nvGraphicFramePr>
        <p:xfrm>
          <a:off x="6191250" y="1708150"/>
          <a:ext cx="5629275" cy="40036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p:cNvSpPr txBox="1"/>
          <p:nvPr/>
        </p:nvSpPr>
        <p:spPr>
          <a:xfrm>
            <a:off x="7189424" y="5662982"/>
            <a:ext cx="470253" cy="215444"/>
          </a:xfrm>
          <a:prstGeom prst="rect">
            <a:avLst/>
          </a:prstGeom>
          <a:noFill/>
        </p:spPr>
        <p:txBody>
          <a:bodyPr wrap="square" lIns="0" tIns="0" rIns="0" bIns="0" rtlCol="0">
            <a:spAutoFit/>
          </a:bodyPr>
          <a:lstStyle/>
          <a:p>
            <a:r>
              <a:rPr lang="sv-SE" sz="1400" dirty="0"/>
              <a:t>%</a:t>
            </a:r>
          </a:p>
        </p:txBody>
      </p:sp>
    </p:spTree>
    <p:extLst>
      <p:ext uri="{BB962C8B-B14F-4D97-AF65-F5344CB8AC3E}">
        <p14:creationId xmlns:p14="http://schemas.microsoft.com/office/powerpoint/2010/main" val="116781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sz="1800" dirty="0"/>
              <a:t>Om en oriktig uppgift skulle ha medfört underskott av en näringsverksamhet ska skattetillägget</a:t>
            </a:r>
            <a:br>
              <a:rPr lang="sv-SE" sz="1800" dirty="0"/>
            </a:br>
            <a:r>
              <a:rPr lang="sv-SE" sz="1800" dirty="0"/>
              <a:t>beräknas på en fjärdedel av det underskott som, om den oriktiga uppgiften hade</a:t>
            </a:r>
            <a:br>
              <a:rPr lang="sv-SE" sz="1800" dirty="0"/>
            </a:br>
            <a:r>
              <a:rPr lang="sv-SE" sz="1800" dirty="0"/>
              <a:t>godtagits, felaktigt skulle ha tillgodoräknats den som lämnat uppgiften. Har du någon</a:t>
            </a:r>
            <a:br>
              <a:rPr lang="sv-SE" sz="1800" dirty="0"/>
            </a:br>
            <a:r>
              <a:rPr lang="sv-SE" sz="1800" dirty="0"/>
              <a:t>synpunkt i fråga om underlaget och beräkningen av skattetillägg i underskottsfall?</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22</a:t>
            </a:fld>
            <a:endParaRPr lang="en-GB" dirty="0"/>
          </a:p>
        </p:txBody>
      </p:sp>
      <p:graphicFrame>
        <p:nvGraphicFramePr>
          <p:cNvPr id="8" name="Content Placeholder 4"/>
          <p:cNvGraphicFramePr>
            <a:graphicFrameLocks noGrp="1"/>
          </p:cNvGraphicFramePr>
          <p:nvPr>
            <p:ph sz="quarter" idx="14"/>
            <p:extLst>
              <p:ext uri="{D42A27DB-BD31-4B8C-83A1-F6EECF244321}">
                <p14:modId xmlns:p14="http://schemas.microsoft.com/office/powerpoint/2010/main" val="3355504469"/>
              </p:ext>
            </p:extLst>
          </p:nvPr>
        </p:nvGraphicFramePr>
        <p:xfrm>
          <a:off x="0" y="1816435"/>
          <a:ext cx="3530266" cy="3200734"/>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Rak pil 8"/>
          <p:cNvCxnSpPr/>
          <p:nvPr/>
        </p:nvCxnSpPr>
        <p:spPr>
          <a:xfrm flipV="1">
            <a:off x="2844466" y="2105525"/>
            <a:ext cx="1371600" cy="794085"/>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6" name="textruta 5"/>
          <p:cNvSpPr txBox="1"/>
          <p:nvPr/>
        </p:nvSpPr>
        <p:spPr>
          <a:xfrm>
            <a:off x="5363570" y="1816435"/>
            <a:ext cx="6463304" cy="3693319"/>
          </a:xfrm>
          <a:prstGeom prst="rect">
            <a:avLst/>
          </a:prstGeom>
          <a:noFill/>
        </p:spPr>
        <p:txBody>
          <a:bodyPr wrap="square" lIns="0" tIns="0" rIns="0" bIns="0" rtlCol="0">
            <a:spAutoFit/>
          </a:bodyPr>
          <a:lstStyle/>
          <a:p>
            <a:r>
              <a:rPr lang="sv-SE" sz="1600" dirty="0"/>
              <a:t>Mest förekommande svar:</a:t>
            </a:r>
          </a:p>
          <a:p>
            <a:endParaRPr lang="sv-SE" sz="1600" dirty="0"/>
          </a:p>
          <a:p>
            <a:pPr marL="285750" indent="-285750">
              <a:buFont typeface="Arial" panose="020B0604020202020204" pitchFamily="34" charset="0"/>
              <a:buChar char="•"/>
            </a:pPr>
            <a:r>
              <a:rPr lang="sv-SE" sz="1600" dirty="0"/>
              <a:t>25% är för hög nivå / det blir för hård konsekvens</a:t>
            </a:r>
          </a:p>
          <a:p>
            <a:pPr marL="285750" indent="-285750">
              <a:buFont typeface="Arial" panose="020B0604020202020204" pitchFamily="34" charset="0"/>
              <a:buChar char="•"/>
            </a:pPr>
            <a:r>
              <a:rPr lang="sv-SE" sz="1600" dirty="0"/>
              <a:t>Bara om underskottet (kan) utnyttjas bör tillägg utgå</a:t>
            </a:r>
          </a:p>
          <a:p>
            <a:pPr marL="285750" indent="-285750">
              <a:buFont typeface="Arial" panose="020B0604020202020204" pitchFamily="34" charset="0"/>
              <a:buChar char="•"/>
            </a:pPr>
            <a:r>
              <a:rPr lang="sv-SE" sz="1600" dirty="0"/>
              <a:t>Bör inte vara något skattetillägg om det inte är avsiktligt</a:t>
            </a:r>
          </a:p>
          <a:p>
            <a:pPr marL="285750" indent="-285750">
              <a:buFont typeface="Arial" panose="020B0604020202020204" pitchFamily="34" charset="0"/>
              <a:buChar char="•"/>
            </a:pPr>
            <a:r>
              <a:rPr lang="sv-SE" sz="1600" dirty="0"/>
              <a:t>Syftet bör avgöra om skattetillägg ska tillämpas </a:t>
            </a:r>
          </a:p>
          <a:p>
            <a:pPr marL="285750" indent="-285750">
              <a:buFont typeface="Arial" panose="020B0604020202020204" pitchFamily="34" charset="0"/>
              <a:buChar char="•"/>
            </a:pPr>
            <a:r>
              <a:rPr lang="sv-SE" sz="1600" dirty="0"/>
              <a:t>Kan bli orimliga konsekvenser vid ägarförändringar</a:t>
            </a:r>
          </a:p>
          <a:p>
            <a:pPr marL="285750" indent="-285750">
              <a:buFont typeface="Arial" panose="020B0604020202020204" pitchFamily="34" charset="0"/>
              <a:buChar char="•"/>
            </a:pPr>
            <a:r>
              <a:rPr lang="sv-SE" sz="1600" dirty="0"/>
              <a:t>Orimligt att ett underskottsskattetillägg i kr blir högre än skattetillägget på motsvarande fel i en vinstsituation</a:t>
            </a:r>
          </a:p>
          <a:p>
            <a:pPr marL="285750" indent="-285750">
              <a:buFont typeface="Arial" panose="020B0604020202020204" pitchFamily="34" charset="0"/>
              <a:buChar char="•"/>
            </a:pPr>
            <a:r>
              <a:rPr lang="sv-SE" sz="1600" dirty="0"/>
              <a:t>Det är märkligt/ologiskt/konstigt</a:t>
            </a:r>
          </a:p>
          <a:p>
            <a:pPr marL="285750" indent="-285750">
              <a:buFont typeface="Arial" panose="020B0604020202020204" pitchFamily="34" charset="0"/>
              <a:buChar char="•"/>
            </a:pPr>
            <a:r>
              <a:rPr lang="sv-SE" sz="1600" dirty="0"/>
              <a:t>Orättvist/orimligt att skattetillägg ska tas ut vid underskott</a:t>
            </a:r>
          </a:p>
          <a:p>
            <a:pPr marL="285750" indent="-285750">
              <a:buFont typeface="Arial" panose="020B0604020202020204" pitchFamily="34" charset="0"/>
              <a:buChar char="•"/>
            </a:pPr>
            <a:r>
              <a:rPr lang="sv-SE" sz="1600" dirty="0"/>
              <a:t>Bättre med fast avgift istället för procentsats</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p:txBody>
      </p:sp>
    </p:spTree>
    <p:extLst>
      <p:ext uri="{BB962C8B-B14F-4D97-AF65-F5344CB8AC3E}">
        <p14:creationId xmlns:p14="http://schemas.microsoft.com/office/powerpoint/2010/main" val="184081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Jag tycker att bestämmelserna om beräkning av skattetillägg är....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23</a:t>
            </a:fld>
            <a:endParaRPr lang="en-GB" dirty="0"/>
          </a:p>
        </p:txBody>
      </p:sp>
      <p:sp>
        <p:nvSpPr>
          <p:cNvPr id="6" name="Platshållare för text 5"/>
          <p:cNvSpPr>
            <a:spLocks noGrp="1"/>
          </p:cNvSpPr>
          <p:nvPr>
            <p:ph type="body" sz="quarter" idx="17"/>
          </p:nvPr>
        </p:nvSpPr>
        <p:spPr/>
        <p:txBody>
          <a:bodyPr/>
          <a:lstStyle/>
          <a:p>
            <a:r>
              <a:rPr lang="sv-SE" dirty="0"/>
              <a:t>Bas: 989</a:t>
            </a:r>
          </a:p>
        </p:txBody>
      </p:sp>
      <p:graphicFrame>
        <p:nvGraphicFramePr>
          <p:cNvPr id="9" name="Content Placeholder 10"/>
          <p:cNvGraphicFramePr>
            <a:graphicFrameLocks noGrp="1"/>
          </p:cNvGraphicFramePr>
          <p:nvPr>
            <p:ph sz="quarter" idx="14"/>
            <p:extLst>
              <p:ext uri="{D42A27DB-BD31-4B8C-83A1-F6EECF244321}">
                <p14:modId xmlns:p14="http://schemas.microsoft.com/office/powerpoint/2010/main" val="1465913378"/>
              </p:ext>
            </p:extLst>
          </p:nvPr>
        </p:nvGraphicFramePr>
        <p:xfrm>
          <a:off x="-254974" y="1381309"/>
          <a:ext cx="5629275" cy="413820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ruta 9"/>
          <p:cNvSpPr txBox="1"/>
          <p:nvPr/>
        </p:nvSpPr>
        <p:spPr>
          <a:xfrm>
            <a:off x="3744057" y="3124257"/>
            <a:ext cx="470253" cy="215444"/>
          </a:xfrm>
          <a:prstGeom prst="rect">
            <a:avLst/>
          </a:prstGeom>
          <a:noFill/>
        </p:spPr>
        <p:txBody>
          <a:bodyPr wrap="square" lIns="0" tIns="0" rIns="0" bIns="0" rtlCol="0">
            <a:spAutoFit/>
          </a:bodyPr>
          <a:lstStyle/>
          <a:p>
            <a:r>
              <a:rPr lang="sv-SE" sz="1400" dirty="0"/>
              <a:t>%</a:t>
            </a:r>
          </a:p>
        </p:txBody>
      </p:sp>
      <p:graphicFrame>
        <p:nvGraphicFramePr>
          <p:cNvPr id="8" name="Platshållare för innehåll 8"/>
          <p:cNvGraphicFramePr>
            <a:graphicFrameLocks/>
          </p:cNvGraphicFramePr>
          <p:nvPr>
            <p:extLst>
              <p:ext uri="{D42A27DB-BD31-4B8C-83A1-F6EECF244321}">
                <p14:modId xmlns:p14="http://schemas.microsoft.com/office/powerpoint/2010/main" val="1887163612"/>
              </p:ext>
            </p:extLst>
          </p:nvPr>
        </p:nvGraphicFramePr>
        <p:xfrm>
          <a:off x="5374301" y="1596982"/>
          <a:ext cx="6615929" cy="3649694"/>
        </p:xfrm>
        <a:graphic>
          <a:graphicData uri="http://schemas.openxmlformats.org/drawingml/2006/table">
            <a:tbl>
              <a:tblPr firstRow="1" bandRow="1">
                <a:tableStyleId>{7E9639D4-E3E2-4D34-9284-5A2195B3D0D7}</a:tableStyleId>
              </a:tblPr>
              <a:tblGrid>
                <a:gridCol w="1943895">
                  <a:extLst>
                    <a:ext uri="{9D8B030D-6E8A-4147-A177-3AD203B41FA5}">
                      <a16:colId xmlns:a16="http://schemas.microsoft.com/office/drawing/2014/main" val="20000"/>
                    </a:ext>
                  </a:extLst>
                </a:gridCol>
                <a:gridCol w="2365101">
                  <a:extLst>
                    <a:ext uri="{9D8B030D-6E8A-4147-A177-3AD203B41FA5}">
                      <a16:colId xmlns:a16="http://schemas.microsoft.com/office/drawing/2014/main" val="20001"/>
                    </a:ext>
                  </a:extLst>
                </a:gridCol>
                <a:gridCol w="2306933">
                  <a:extLst>
                    <a:ext uri="{9D8B030D-6E8A-4147-A177-3AD203B41FA5}">
                      <a16:colId xmlns:a16="http://schemas.microsoft.com/office/drawing/2014/main" val="20002"/>
                    </a:ext>
                  </a:extLst>
                </a:gridCol>
              </a:tblGrid>
              <a:tr h="386364">
                <a:tc>
                  <a:txBody>
                    <a:bodyPr/>
                    <a:lstStyle/>
                    <a:p>
                      <a:r>
                        <a:rPr lang="sv-SE" sz="1200" dirty="0">
                          <a:latin typeface="+mn-lt"/>
                        </a:rPr>
                        <a:t>Egenskap/Svar</a:t>
                      </a:r>
                    </a:p>
                  </a:txBody>
                  <a:tcPr/>
                </a:tc>
                <a:tc>
                  <a:txBody>
                    <a:bodyPr/>
                    <a:lstStyle/>
                    <a:p>
                      <a:r>
                        <a:rPr lang="sv-SE" sz="1200" dirty="0">
                          <a:latin typeface="+mn-lt"/>
                        </a:rPr>
                        <a:t>Överrepresentation</a:t>
                      </a:r>
                    </a:p>
                  </a:txBody>
                  <a:tcPr>
                    <a:solidFill>
                      <a:srgbClr val="00B050"/>
                    </a:solidFill>
                  </a:tcPr>
                </a:tc>
                <a:tc>
                  <a:txBody>
                    <a:bodyPr/>
                    <a:lstStyle/>
                    <a:p>
                      <a:r>
                        <a:rPr lang="sv-SE" sz="1200" dirty="0">
                          <a:latin typeface="+mn-lt"/>
                        </a:rPr>
                        <a:t>Underrepresentation</a:t>
                      </a:r>
                    </a:p>
                  </a:txBody>
                  <a:tcPr>
                    <a:solidFill>
                      <a:srgbClr val="FF0000"/>
                    </a:solidFill>
                  </a:tcPr>
                </a:tc>
                <a:extLst>
                  <a:ext uri="{0D108BD9-81ED-4DB2-BD59-A6C34878D82A}">
                    <a16:rowId xmlns:a16="http://schemas.microsoft.com/office/drawing/2014/main" val="1000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Komplicerade</a:t>
                      </a:r>
                      <a:endParaRPr lang="sv-SE" sz="1200" b="0" i="0" u="none" strike="noStrike" dirty="0">
                        <a:solidFill>
                          <a:srgbClr val="000000"/>
                        </a:solidFill>
                        <a:effectLst/>
                        <a:latin typeface="+mn-lt"/>
                      </a:endParaRPr>
                    </a:p>
                  </a:txBody>
                  <a:tcPr marL="137160" marR="137160" marT="137160" marB="137160" anchor="ctr"/>
                </a:tc>
                <a:tc>
                  <a:txBody>
                    <a:bodyPr/>
                    <a:lstStyle/>
                    <a:p>
                      <a:endParaRPr lang="sv-SE" sz="1200" dirty="0">
                        <a:latin typeface="+mn-lt"/>
                      </a:endParaRPr>
                    </a:p>
                    <a:p>
                      <a:r>
                        <a:rPr lang="sv-SE" sz="1200" dirty="0">
                          <a:latin typeface="+mn-lt"/>
                        </a:rPr>
                        <a:t>Redovisningskonsulter (52 %)</a:t>
                      </a:r>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Skatterådgivare (37 %)</a:t>
                      </a:r>
                    </a:p>
                  </a:txBody>
                  <a:tcPr marL="137160" marR="137160" marT="137160" marB="137160"/>
                </a:tc>
                <a:extLst>
                  <a:ext uri="{0D108BD9-81ED-4DB2-BD59-A6C34878D82A}">
                    <a16:rowId xmlns:a16="http://schemas.microsoft.com/office/drawing/2014/main" val="10001"/>
                  </a:ext>
                </a:extLst>
              </a:tr>
              <a:tr h="518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Tydliga</a:t>
                      </a:r>
                      <a:endParaRPr lang="sv-SE" sz="1200" b="0" i="0" u="none" strike="noStrike" dirty="0">
                        <a:solidFill>
                          <a:srgbClr val="000000"/>
                        </a:solidFill>
                        <a:effectLst/>
                        <a:latin typeface="+mn-lt"/>
                      </a:endParaRPr>
                    </a:p>
                  </a:txBody>
                  <a:tcPr marL="137160" marR="137160" marT="137160" marB="137160" anchor="ctr"/>
                </a:tc>
                <a:tc>
                  <a:txBody>
                    <a:bodyPr/>
                    <a:lstStyle/>
                    <a:p>
                      <a:r>
                        <a:rPr lang="sv-SE" sz="1200" dirty="0">
                          <a:latin typeface="+mn-lt"/>
                        </a:rPr>
                        <a:t>Skatterådgivare (18 %)</a:t>
                      </a:r>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Revisorer</a:t>
                      </a:r>
                      <a:r>
                        <a:rPr lang="sv-SE" sz="1200" baseline="0" dirty="0">
                          <a:latin typeface="+mn-lt"/>
                        </a:rPr>
                        <a:t> (8 %)</a:t>
                      </a:r>
                      <a:endParaRPr lang="sv-SE" sz="1200" dirty="0">
                        <a:latin typeface="+mn-lt"/>
                      </a:endParaRPr>
                    </a:p>
                  </a:txBody>
                  <a:tcPr marL="137160" marR="137160" marT="137160" marB="137160"/>
                </a:tc>
                <a:extLst>
                  <a:ext uri="{0D108BD9-81ED-4DB2-BD59-A6C34878D82A}">
                    <a16:rowId xmlns:a16="http://schemas.microsoft.com/office/drawing/2014/main" val="10002"/>
                  </a:ext>
                </a:extLst>
              </a:tr>
              <a:tr h="518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Förutsägbara</a:t>
                      </a:r>
                      <a:endParaRPr lang="sv-SE" sz="1200" b="0" i="0" u="none" strike="noStrike" dirty="0">
                        <a:solidFill>
                          <a:srgbClr val="000000"/>
                        </a:solidFill>
                        <a:effectLst/>
                        <a:latin typeface="+mn-lt"/>
                      </a:endParaRPr>
                    </a:p>
                  </a:txBody>
                  <a:tcPr marL="137160" marR="137160" marT="137160" marB="137160" anchor="ctr"/>
                </a:tc>
                <a:tc>
                  <a:txBody>
                    <a:bodyPr/>
                    <a:lstStyle/>
                    <a:p>
                      <a:endParaRPr lang="sv-SE" sz="1200" dirty="0">
                        <a:latin typeface="+mn-lt"/>
                      </a:endParaRPr>
                    </a:p>
                  </a:txBody>
                  <a:tcPr marL="137160" marR="137160" marT="137160" marB="137160">
                    <a:solidFill>
                      <a:srgbClr val="C6C6C6"/>
                    </a:solidFill>
                  </a:tcPr>
                </a:tc>
                <a:tc>
                  <a:txBody>
                    <a:bodyPr/>
                    <a:lstStyle/>
                    <a:p>
                      <a:endParaRPr lang="sv-SE" sz="1200" dirty="0">
                        <a:latin typeface="+mn-lt"/>
                      </a:endParaRPr>
                    </a:p>
                  </a:txBody>
                  <a:tcPr marL="137160" marR="137160" marT="137160" marB="137160">
                    <a:solidFill>
                      <a:srgbClr val="C6C6C6"/>
                    </a:solidFill>
                  </a:tcPr>
                </a:tc>
                <a:extLst>
                  <a:ext uri="{0D108BD9-81ED-4DB2-BD59-A6C34878D82A}">
                    <a16:rowId xmlns:a16="http://schemas.microsoft.com/office/drawing/2014/main" val="10003"/>
                  </a:ext>
                </a:extLst>
              </a:tr>
              <a:tr h="551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Rättvisa</a:t>
                      </a:r>
                      <a:endParaRPr lang="sv-SE" sz="1200" b="0" i="0" u="none" strike="noStrike" dirty="0">
                        <a:solidFill>
                          <a:srgbClr val="000000"/>
                        </a:solidFill>
                        <a:effectLst/>
                        <a:latin typeface="+mn-lt"/>
                      </a:endParaRPr>
                    </a:p>
                  </a:txBody>
                  <a:tcPr marL="137160" marR="137160" marT="137160" marB="137160" anchor="ctr"/>
                </a:tc>
                <a:tc>
                  <a:txBody>
                    <a:bodyPr/>
                    <a:lstStyle/>
                    <a:p>
                      <a:endParaRPr lang="sv-SE" sz="1200" dirty="0">
                        <a:latin typeface="+mn-lt"/>
                      </a:endParaRPr>
                    </a:p>
                  </a:txBody>
                  <a:tcPr marL="137160" marR="137160" marT="137160" marB="137160">
                    <a:solidFill>
                      <a:srgbClr val="C6C6C6"/>
                    </a:solidFill>
                  </a:tcPr>
                </a:tc>
                <a:tc>
                  <a:txBody>
                    <a:bodyPr/>
                    <a:lstStyle/>
                    <a:p>
                      <a:endParaRPr lang="sv-SE" sz="1200" dirty="0">
                        <a:latin typeface="+mn-lt"/>
                      </a:endParaRPr>
                    </a:p>
                  </a:txBody>
                  <a:tcPr marL="137160" marR="137160" marT="137160" marB="137160">
                    <a:solidFill>
                      <a:srgbClr val="C6C6C6"/>
                    </a:solidFill>
                  </a:tcPr>
                </a:tc>
                <a:extLst>
                  <a:ext uri="{0D108BD9-81ED-4DB2-BD59-A6C34878D82A}">
                    <a16:rowId xmlns:a16="http://schemas.microsoft.com/office/drawing/2014/main" val="10004"/>
                  </a:ext>
                </a:extLst>
              </a:tr>
              <a:tr h="518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Lätthanterliga</a:t>
                      </a:r>
                      <a:endParaRPr lang="sv-SE" sz="1200" b="0" i="0" u="none" strike="noStrike" dirty="0">
                        <a:solidFill>
                          <a:srgbClr val="000000"/>
                        </a:solidFill>
                        <a:effectLst/>
                        <a:latin typeface="+mn-lt"/>
                      </a:endParaRPr>
                    </a:p>
                  </a:txBody>
                  <a:tcPr marL="137160" marR="137160" marT="137160" marB="137160" anchor="ctr"/>
                </a:tc>
                <a:tc>
                  <a:txBody>
                    <a:bodyPr/>
                    <a:lstStyle/>
                    <a:p>
                      <a:endParaRPr lang="sv-SE" sz="1200" dirty="0">
                        <a:latin typeface="+mn-lt"/>
                      </a:endParaRPr>
                    </a:p>
                  </a:txBody>
                  <a:tcPr marL="137160" marR="137160" marT="137160" marB="137160">
                    <a:solidFill>
                      <a:srgbClr val="C6C6C6"/>
                    </a:solidFill>
                  </a:tcPr>
                </a:tc>
                <a:tc>
                  <a:txBody>
                    <a:bodyPr/>
                    <a:lstStyle/>
                    <a:p>
                      <a:endParaRPr lang="sv-SE" sz="1200" dirty="0">
                        <a:latin typeface="+mn-lt"/>
                      </a:endParaRPr>
                    </a:p>
                  </a:txBody>
                  <a:tcPr marL="137160" marR="137160" marT="137160" marB="137160">
                    <a:solidFill>
                      <a:srgbClr val="C6C6C6"/>
                    </a:solidFill>
                  </a:tcPr>
                </a:tc>
                <a:extLst>
                  <a:ext uri="{0D108BD9-81ED-4DB2-BD59-A6C34878D82A}">
                    <a16:rowId xmlns:a16="http://schemas.microsoft.com/office/drawing/2014/main" val="10005"/>
                  </a:ext>
                </a:extLst>
              </a:tr>
              <a:tr h="518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u="none" strike="noStrike" dirty="0">
                          <a:effectLst/>
                        </a:rPr>
                        <a:t>Ingen av ovanstående</a:t>
                      </a:r>
                      <a:endParaRPr lang="sv-SE" sz="1200" b="0" i="0" u="none" strike="noStrike" dirty="0">
                        <a:solidFill>
                          <a:srgbClr val="000000"/>
                        </a:solidFill>
                        <a:effectLst/>
                        <a:latin typeface="Calibri" panose="020F0502020204030204" pitchFamily="34" charset="0"/>
                      </a:endParaRPr>
                    </a:p>
                  </a:txBody>
                  <a:tcPr marL="137160" marR="137160" marT="137160" marB="137160" anchor="ctr"/>
                </a:tc>
                <a:tc>
                  <a:txBody>
                    <a:bodyPr/>
                    <a:lstStyle/>
                    <a:p>
                      <a:r>
                        <a:rPr lang="sv-SE" sz="1200" dirty="0">
                          <a:latin typeface="+mn-lt"/>
                        </a:rPr>
                        <a:t>Revisorer</a:t>
                      </a:r>
                      <a:r>
                        <a:rPr lang="sv-SE" sz="1200" baseline="0" dirty="0">
                          <a:latin typeface="+mn-lt"/>
                        </a:rPr>
                        <a:t> (31 %)</a:t>
                      </a:r>
                      <a:endParaRPr lang="sv-SE" sz="1200" dirty="0">
                        <a:latin typeface="+mn-lt"/>
                      </a:endParaRPr>
                    </a:p>
                  </a:txBody>
                  <a:tcPr marL="137160" marR="137160" marT="137160" marB="137160"/>
                </a:tc>
                <a:tc>
                  <a:txBody>
                    <a:bodyPr/>
                    <a:lstStyle/>
                    <a:p>
                      <a:r>
                        <a:rPr lang="sv-SE" sz="1200" dirty="0">
                          <a:latin typeface="+mn-lt"/>
                        </a:rPr>
                        <a:t>Redovisningskonsulter (23 %)</a:t>
                      </a:r>
                    </a:p>
                  </a:txBody>
                  <a:tcPr marL="137160" marR="137160" marT="137160" marB="13716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5657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Tycker du att bestämmelserna om beräkning av skattetillägg bör ändras? Om ja, hur och varför</a:t>
            </a:r>
            <a:r>
              <a:rPr lang="sv-SE" b="0" dirty="0"/>
              <a:t>.</a:t>
            </a:r>
            <a:endParaRPr lang="sv-SE" dirty="0"/>
          </a:p>
        </p:txBody>
      </p:sp>
      <p:sp>
        <p:nvSpPr>
          <p:cNvPr id="5" name="Platshållare för bildnummer 4"/>
          <p:cNvSpPr>
            <a:spLocks noGrp="1"/>
          </p:cNvSpPr>
          <p:nvPr>
            <p:ph type="sldNum" sz="quarter" idx="4"/>
          </p:nvPr>
        </p:nvSpPr>
        <p:spPr/>
        <p:txBody>
          <a:bodyPr/>
          <a:lstStyle/>
          <a:p>
            <a:fld id="{4034BEE3-566C-4068-A777-C3A4762E861B}" type="slidenum">
              <a:rPr lang="en-GB" smtClean="0"/>
              <a:pPr/>
              <a:t>24</a:t>
            </a:fld>
            <a:endParaRPr lang="en-GB" dirty="0"/>
          </a:p>
        </p:txBody>
      </p:sp>
      <p:sp>
        <p:nvSpPr>
          <p:cNvPr id="6" name="Platshållare för text 5"/>
          <p:cNvSpPr>
            <a:spLocks noGrp="1"/>
          </p:cNvSpPr>
          <p:nvPr>
            <p:ph type="body" sz="quarter" idx="17"/>
          </p:nvPr>
        </p:nvSpPr>
        <p:spPr>
          <a:xfrm>
            <a:off x="359999" y="1168488"/>
            <a:ext cx="11477331" cy="396875"/>
          </a:xfrm>
        </p:spPr>
        <p:txBody>
          <a:bodyPr/>
          <a:lstStyle/>
          <a:p>
            <a:r>
              <a:rPr lang="sv-SE" dirty="0"/>
              <a:t>Bas: 989</a:t>
            </a:r>
          </a:p>
        </p:txBody>
      </p:sp>
      <p:graphicFrame>
        <p:nvGraphicFramePr>
          <p:cNvPr id="8" name="Content Placeholder 4"/>
          <p:cNvGraphicFramePr>
            <a:graphicFrameLocks noGrp="1"/>
          </p:cNvGraphicFramePr>
          <p:nvPr>
            <p:ph sz="quarter" idx="14"/>
            <p:extLst>
              <p:ext uri="{D42A27DB-BD31-4B8C-83A1-F6EECF244321}">
                <p14:modId xmlns:p14="http://schemas.microsoft.com/office/powerpoint/2010/main" val="3238748558"/>
              </p:ext>
            </p:extLst>
          </p:nvPr>
        </p:nvGraphicFramePr>
        <p:xfrm>
          <a:off x="482785" y="1834399"/>
          <a:ext cx="4681397" cy="3800047"/>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Rak pil 8"/>
          <p:cNvCxnSpPr/>
          <p:nvPr/>
        </p:nvCxnSpPr>
        <p:spPr>
          <a:xfrm flipV="1">
            <a:off x="1994263" y="1641541"/>
            <a:ext cx="4133582" cy="25747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 name="textruta 9"/>
          <p:cNvSpPr txBox="1"/>
          <p:nvPr/>
        </p:nvSpPr>
        <p:spPr>
          <a:xfrm>
            <a:off x="6378422" y="1641541"/>
            <a:ext cx="6463304" cy="4185761"/>
          </a:xfrm>
          <a:prstGeom prst="rect">
            <a:avLst/>
          </a:prstGeom>
          <a:noFill/>
        </p:spPr>
        <p:txBody>
          <a:bodyPr wrap="square" lIns="0" tIns="0" rIns="0" bIns="0" rtlCol="0">
            <a:spAutoFit/>
          </a:bodyPr>
          <a:lstStyle/>
          <a:p>
            <a:r>
              <a:rPr lang="sv-SE" sz="1600" dirty="0"/>
              <a:t>Mest förekommande svar:</a:t>
            </a:r>
          </a:p>
          <a:p>
            <a:endParaRPr lang="sv-SE" sz="1600" dirty="0"/>
          </a:p>
          <a:p>
            <a:pPr marL="285750" indent="-285750">
              <a:buFont typeface="Arial" panose="020B0604020202020204" pitchFamily="34" charset="0"/>
              <a:buChar char="•"/>
            </a:pPr>
            <a:r>
              <a:rPr lang="sv-SE" sz="1600" dirty="0"/>
              <a:t>Det bör tas hänsyn till om det är ett misstag eller medvetet</a:t>
            </a:r>
          </a:p>
          <a:p>
            <a:pPr marL="285750" indent="-285750">
              <a:buFont typeface="Arial" panose="020B0604020202020204" pitchFamily="34" charset="0"/>
              <a:buChar char="•"/>
            </a:pPr>
            <a:r>
              <a:rPr lang="sv-SE" sz="1600" dirty="0"/>
              <a:t>Bör sänkas / är för höga</a:t>
            </a:r>
          </a:p>
          <a:p>
            <a:pPr marL="285750" indent="-285750">
              <a:buFont typeface="Arial" panose="020B0604020202020204" pitchFamily="34" charset="0"/>
              <a:buChar char="•"/>
            </a:pPr>
            <a:r>
              <a:rPr lang="sv-SE" sz="1600" dirty="0"/>
              <a:t>Bör ersättas med böter / fast avgift</a:t>
            </a:r>
          </a:p>
          <a:p>
            <a:pPr marL="285750" indent="-285750">
              <a:buFont typeface="Arial" panose="020B0604020202020204" pitchFamily="34" charset="0"/>
              <a:buChar char="•"/>
            </a:pPr>
            <a:r>
              <a:rPr lang="sv-SE" sz="1600" dirty="0"/>
              <a:t>De är orättvisa och orimliga</a:t>
            </a:r>
          </a:p>
          <a:p>
            <a:pPr marL="285750" indent="-285750">
              <a:buFont typeface="Arial" panose="020B0604020202020204" pitchFamily="34" charset="0"/>
              <a:buChar char="•"/>
            </a:pPr>
            <a:r>
              <a:rPr lang="sv-SE" sz="1600" dirty="0"/>
              <a:t>Är komplicerade, bör förenklas</a:t>
            </a:r>
          </a:p>
          <a:p>
            <a:pPr marL="285750" indent="-285750">
              <a:buFont typeface="Arial" panose="020B0604020202020204" pitchFamily="34" charset="0"/>
              <a:buChar char="•"/>
            </a:pPr>
            <a:r>
              <a:rPr lang="sv-SE" sz="1600" dirty="0"/>
              <a:t>Orimligt vid periodiseringsfel</a:t>
            </a:r>
          </a:p>
          <a:p>
            <a:pPr marL="285750" indent="-285750">
              <a:buFont typeface="Arial" panose="020B0604020202020204" pitchFamily="34" charset="0"/>
              <a:buChar char="•"/>
            </a:pPr>
            <a:r>
              <a:rPr lang="sv-SE" sz="1600" dirty="0"/>
              <a:t>Utökade möjligheter till undantag</a:t>
            </a:r>
          </a:p>
          <a:p>
            <a:pPr marL="285750" indent="-285750">
              <a:buFont typeface="Arial" panose="020B0604020202020204" pitchFamily="34" charset="0"/>
              <a:buChar char="•"/>
            </a:pPr>
            <a:r>
              <a:rPr lang="sv-SE" sz="1600" dirty="0"/>
              <a:t>Bör finnas ett lagstadgat tak</a:t>
            </a:r>
          </a:p>
          <a:p>
            <a:pPr marL="285750" indent="-285750">
              <a:buFont typeface="Arial" panose="020B0604020202020204" pitchFamily="34" charset="0"/>
              <a:buChar char="•"/>
            </a:pPr>
            <a:r>
              <a:rPr lang="sv-SE" sz="1600" dirty="0"/>
              <a:t>Bör få chans att rätta misstag</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p:txBody>
      </p:sp>
      <p:sp>
        <p:nvSpPr>
          <p:cNvPr id="11" name="Rektangel 10"/>
          <p:cNvSpPr/>
          <p:nvPr/>
        </p:nvSpPr>
        <p:spPr>
          <a:xfrm>
            <a:off x="1323703" y="3306726"/>
            <a:ext cx="714103" cy="204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3" name="Rektangel 12"/>
          <p:cNvSpPr/>
          <p:nvPr/>
        </p:nvSpPr>
        <p:spPr>
          <a:xfrm>
            <a:off x="1323703" y="4572214"/>
            <a:ext cx="714103" cy="272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4" name="Rektangel 13"/>
          <p:cNvSpPr/>
          <p:nvPr/>
        </p:nvSpPr>
        <p:spPr>
          <a:xfrm>
            <a:off x="1393473" y="3939470"/>
            <a:ext cx="714103" cy="204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3" name="Höger 2"/>
          <p:cNvSpPr/>
          <p:nvPr/>
        </p:nvSpPr>
        <p:spPr>
          <a:xfrm>
            <a:off x="482785" y="2640170"/>
            <a:ext cx="418736" cy="23181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5" name="Höger 14"/>
          <p:cNvSpPr/>
          <p:nvPr/>
        </p:nvSpPr>
        <p:spPr>
          <a:xfrm>
            <a:off x="148129" y="4378707"/>
            <a:ext cx="418736" cy="23181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6" name="Höger 15"/>
          <p:cNvSpPr/>
          <p:nvPr/>
        </p:nvSpPr>
        <p:spPr>
          <a:xfrm>
            <a:off x="519393" y="3734421"/>
            <a:ext cx="418736" cy="23181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7" name="Vänster 6"/>
          <p:cNvSpPr/>
          <p:nvPr/>
        </p:nvSpPr>
        <p:spPr>
          <a:xfrm>
            <a:off x="4812303" y="3490550"/>
            <a:ext cx="386367" cy="243871"/>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7" name="Vänster 16"/>
          <p:cNvSpPr/>
          <p:nvPr/>
        </p:nvSpPr>
        <p:spPr>
          <a:xfrm>
            <a:off x="4795059" y="4144415"/>
            <a:ext cx="386367" cy="243871"/>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64584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P spid="15" grpId="0" animBg="1"/>
      <p:bldP spid="16" grpId="0" animBg="1"/>
      <p:bldP spid="7"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60000" y="1327150"/>
            <a:ext cx="5626800" cy="4003675"/>
          </a:xfrm>
        </p:spPr>
        <p:txBody>
          <a:bodyPr/>
          <a:lstStyle/>
          <a:p>
            <a:r>
              <a:rPr lang="sv-SE" sz="1400" dirty="0"/>
              <a:t>Sifo erhöll av </a:t>
            </a:r>
            <a:r>
              <a:rPr lang="sv-SE" sz="1400" dirty="0" err="1"/>
              <a:t>Srf</a:t>
            </a:r>
            <a:r>
              <a:rPr lang="sv-SE" sz="1400" dirty="0"/>
              <a:t> konsulterna och FAR via utredningen information om antal medlemmar i respektive organisation. Utefter dessa uppgifter togs två separata filer med unika inloggningar till den webbaserade enkäten fram. Inför utskicket uppdagades dock att FAR ej hade möjlighet att administrera ett utskick av unika länkar. Därför togs för FARs räkning en öppen länk fram. För påminnelser ansvarade respektive organisation. </a:t>
            </a:r>
          </a:p>
          <a:p>
            <a:endParaRPr lang="sv-SE" sz="1400" dirty="0"/>
          </a:p>
          <a:p>
            <a:endParaRPr lang="sv-SE" dirty="0"/>
          </a:p>
          <a:p>
            <a:endParaRPr lang="sv-SE" dirty="0"/>
          </a:p>
        </p:txBody>
      </p:sp>
      <p:graphicFrame>
        <p:nvGraphicFramePr>
          <p:cNvPr id="8" name="Platshållare för innehåll 7"/>
          <p:cNvGraphicFramePr>
            <a:graphicFrameLocks noGrp="1"/>
          </p:cNvGraphicFramePr>
          <p:nvPr>
            <p:ph sz="quarter" idx="14"/>
            <p:extLst>
              <p:ext uri="{D42A27DB-BD31-4B8C-83A1-F6EECF244321}">
                <p14:modId xmlns:p14="http://schemas.microsoft.com/office/powerpoint/2010/main" val="3744025295"/>
              </p:ext>
            </p:extLst>
          </p:nvPr>
        </p:nvGraphicFramePr>
        <p:xfrm>
          <a:off x="357188" y="3400473"/>
          <a:ext cx="5629612" cy="1778000"/>
        </p:xfrm>
        <a:graphic>
          <a:graphicData uri="http://schemas.openxmlformats.org/drawingml/2006/table">
            <a:tbl>
              <a:tblPr firstRow="1" bandRow="1">
                <a:tableStyleId>{5C22544A-7EE6-4342-B048-85BDC9FD1C3A}</a:tableStyleId>
              </a:tblPr>
              <a:tblGrid>
                <a:gridCol w="1539851">
                  <a:extLst>
                    <a:ext uri="{9D8B030D-6E8A-4147-A177-3AD203B41FA5}">
                      <a16:colId xmlns:a16="http://schemas.microsoft.com/office/drawing/2014/main" val="20000"/>
                    </a:ext>
                  </a:extLst>
                </a:gridCol>
                <a:gridCol w="1274955">
                  <a:extLst>
                    <a:ext uri="{9D8B030D-6E8A-4147-A177-3AD203B41FA5}">
                      <a16:colId xmlns:a16="http://schemas.microsoft.com/office/drawing/2014/main" val="20001"/>
                    </a:ext>
                  </a:extLst>
                </a:gridCol>
                <a:gridCol w="1407403">
                  <a:extLst>
                    <a:ext uri="{9D8B030D-6E8A-4147-A177-3AD203B41FA5}">
                      <a16:colId xmlns:a16="http://schemas.microsoft.com/office/drawing/2014/main" val="20002"/>
                    </a:ext>
                  </a:extLst>
                </a:gridCol>
                <a:gridCol w="1407403">
                  <a:extLst>
                    <a:ext uri="{9D8B030D-6E8A-4147-A177-3AD203B41FA5}">
                      <a16:colId xmlns:a16="http://schemas.microsoft.com/office/drawing/2014/main" val="20003"/>
                    </a:ext>
                  </a:extLst>
                </a:gridCol>
              </a:tblGrid>
              <a:tr h="370840">
                <a:tc>
                  <a:txBody>
                    <a:bodyPr/>
                    <a:lstStyle/>
                    <a:p>
                      <a:endParaRPr lang="sv-SE" sz="1400" dirty="0"/>
                    </a:p>
                  </a:txBody>
                  <a:tcPr>
                    <a:solidFill>
                      <a:schemeClr val="bg1"/>
                    </a:solidFill>
                  </a:tcPr>
                </a:tc>
                <a:tc>
                  <a:txBody>
                    <a:bodyPr/>
                    <a:lstStyle/>
                    <a:p>
                      <a:pPr algn="ctr"/>
                      <a:r>
                        <a:rPr lang="sv-SE" sz="1400" dirty="0"/>
                        <a:t>Utskick</a:t>
                      </a:r>
                    </a:p>
                  </a:txBody>
                  <a:tcPr/>
                </a:tc>
                <a:tc>
                  <a:txBody>
                    <a:bodyPr/>
                    <a:lstStyle/>
                    <a:p>
                      <a:pPr algn="ctr"/>
                      <a:r>
                        <a:rPr lang="sv-SE" sz="1400" dirty="0"/>
                        <a:t>Inkomna svar</a:t>
                      </a:r>
                    </a:p>
                  </a:txBody>
                  <a:tcPr/>
                </a:tc>
                <a:tc>
                  <a:txBody>
                    <a:bodyPr/>
                    <a:lstStyle/>
                    <a:p>
                      <a:pPr algn="ctr"/>
                      <a:r>
                        <a:rPr lang="sv-SE" sz="1400" dirty="0"/>
                        <a:t>Svarsfrekvens</a:t>
                      </a:r>
                    </a:p>
                  </a:txBody>
                  <a:tcPr/>
                </a:tc>
                <a:extLst>
                  <a:ext uri="{0D108BD9-81ED-4DB2-BD59-A6C34878D82A}">
                    <a16:rowId xmlns:a16="http://schemas.microsoft.com/office/drawing/2014/main" val="10000"/>
                  </a:ext>
                </a:extLst>
              </a:tr>
              <a:tr h="370840">
                <a:tc>
                  <a:txBody>
                    <a:bodyPr/>
                    <a:lstStyle/>
                    <a:p>
                      <a:r>
                        <a:rPr lang="sv-SE" sz="1400" dirty="0"/>
                        <a:t>FAR </a:t>
                      </a:r>
                    </a:p>
                    <a:p>
                      <a:r>
                        <a:rPr lang="sv-SE" sz="1400" dirty="0"/>
                        <a:t>(via öppen länk)</a:t>
                      </a:r>
                    </a:p>
                  </a:txBody>
                  <a:tcPr/>
                </a:tc>
                <a:tc>
                  <a:txBody>
                    <a:bodyPr/>
                    <a:lstStyle/>
                    <a:p>
                      <a:pPr algn="ctr"/>
                      <a:r>
                        <a:rPr lang="sv-SE" sz="1400" dirty="0"/>
                        <a:t>5218</a:t>
                      </a:r>
                    </a:p>
                  </a:txBody>
                  <a:tcPr/>
                </a:tc>
                <a:tc>
                  <a:txBody>
                    <a:bodyPr/>
                    <a:lstStyle/>
                    <a:p>
                      <a:pPr algn="ctr"/>
                      <a:r>
                        <a:rPr lang="sv-SE" sz="1400" dirty="0"/>
                        <a:t>463</a:t>
                      </a:r>
                    </a:p>
                  </a:txBody>
                  <a:tcPr/>
                </a:tc>
                <a:tc>
                  <a:txBody>
                    <a:bodyPr/>
                    <a:lstStyle/>
                    <a:p>
                      <a:pPr algn="ctr"/>
                      <a:r>
                        <a:rPr lang="sv-SE" sz="1400" dirty="0"/>
                        <a:t>9%</a:t>
                      </a:r>
                    </a:p>
                  </a:txBody>
                  <a:tcPr/>
                </a:tc>
                <a:extLst>
                  <a:ext uri="{0D108BD9-81ED-4DB2-BD59-A6C34878D82A}">
                    <a16:rowId xmlns:a16="http://schemas.microsoft.com/office/drawing/2014/main" val="10001"/>
                  </a:ext>
                </a:extLst>
              </a:tr>
              <a:tr h="370840">
                <a:tc>
                  <a:txBody>
                    <a:bodyPr/>
                    <a:lstStyle/>
                    <a:p>
                      <a:r>
                        <a:rPr lang="sv-SE" sz="1400" dirty="0" err="1"/>
                        <a:t>Srf</a:t>
                      </a:r>
                      <a:r>
                        <a:rPr lang="sv-SE" sz="1400" dirty="0"/>
                        <a:t> konsulterna </a:t>
                      </a:r>
                    </a:p>
                    <a:p>
                      <a:r>
                        <a:rPr lang="sv-SE" sz="1400" dirty="0"/>
                        <a:t>(via unik länk)</a:t>
                      </a:r>
                    </a:p>
                  </a:txBody>
                  <a:tcPr/>
                </a:tc>
                <a:tc>
                  <a:txBody>
                    <a:bodyPr/>
                    <a:lstStyle/>
                    <a:p>
                      <a:pPr algn="ctr"/>
                      <a:r>
                        <a:rPr lang="sv-SE" sz="1400" dirty="0"/>
                        <a:t>2801</a:t>
                      </a:r>
                    </a:p>
                  </a:txBody>
                  <a:tcPr/>
                </a:tc>
                <a:tc>
                  <a:txBody>
                    <a:bodyPr/>
                    <a:lstStyle/>
                    <a:p>
                      <a:pPr algn="ctr"/>
                      <a:r>
                        <a:rPr lang="sv-SE" sz="1400" dirty="0"/>
                        <a:t>526</a:t>
                      </a:r>
                    </a:p>
                  </a:txBody>
                  <a:tcPr/>
                </a:tc>
                <a:tc>
                  <a:txBody>
                    <a:bodyPr/>
                    <a:lstStyle/>
                    <a:p>
                      <a:pPr algn="ctr"/>
                      <a:r>
                        <a:rPr lang="sv-SE" sz="1400"/>
                        <a:t>19%</a:t>
                      </a:r>
                      <a:endParaRPr lang="sv-SE" sz="1400" dirty="0"/>
                    </a:p>
                  </a:txBody>
                  <a:tcPr/>
                </a:tc>
                <a:extLst>
                  <a:ext uri="{0D108BD9-81ED-4DB2-BD59-A6C34878D82A}">
                    <a16:rowId xmlns:a16="http://schemas.microsoft.com/office/drawing/2014/main" val="10002"/>
                  </a:ext>
                </a:extLst>
              </a:tr>
              <a:tr h="370840">
                <a:tc>
                  <a:txBody>
                    <a:bodyPr/>
                    <a:lstStyle/>
                    <a:p>
                      <a:r>
                        <a:rPr lang="sv-SE" sz="1400" dirty="0"/>
                        <a:t>Totalt</a:t>
                      </a:r>
                    </a:p>
                  </a:txBody>
                  <a:tcPr/>
                </a:tc>
                <a:tc>
                  <a:txBody>
                    <a:bodyPr/>
                    <a:lstStyle/>
                    <a:p>
                      <a:pPr algn="ctr"/>
                      <a:r>
                        <a:rPr lang="sv-SE" sz="1400" dirty="0"/>
                        <a:t>8019</a:t>
                      </a:r>
                    </a:p>
                  </a:txBody>
                  <a:tcPr/>
                </a:tc>
                <a:tc>
                  <a:txBody>
                    <a:bodyPr/>
                    <a:lstStyle/>
                    <a:p>
                      <a:pPr algn="ctr"/>
                      <a:r>
                        <a:rPr lang="sv-SE" sz="1400" dirty="0"/>
                        <a:t>989</a:t>
                      </a:r>
                    </a:p>
                  </a:txBody>
                  <a:tcPr/>
                </a:tc>
                <a:tc>
                  <a:txBody>
                    <a:bodyPr/>
                    <a:lstStyle/>
                    <a:p>
                      <a:pPr algn="ctr"/>
                      <a:r>
                        <a:rPr lang="sv-SE" sz="1400" dirty="0"/>
                        <a:t>12%</a:t>
                      </a:r>
                    </a:p>
                  </a:txBody>
                  <a:tcPr/>
                </a:tc>
                <a:extLst>
                  <a:ext uri="{0D108BD9-81ED-4DB2-BD59-A6C34878D82A}">
                    <a16:rowId xmlns:a16="http://schemas.microsoft.com/office/drawing/2014/main" val="10003"/>
                  </a:ext>
                </a:extLst>
              </a:tr>
            </a:tbl>
          </a:graphicData>
        </a:graphic>
      </p:graphicFrame>
      <p:sp>
        <p:nvSpPr>
          <p:cNvPr id="4" name="Rubrik 3"/>
          <p:cNvSpPr>
            <a:spLocks noGrp="1"/>
          </p:cNvSpPr>
          <p:nvPr>
            <p:ph type="title"/>
          </p:nvPr>
        </p:nvSpPr>
        <p:spPr/>
        <p:txBody>
          <a:bodyPr/>
          <a:lstStyle/>
          <a:p>
            <a:r>
              <a:rPr lang="sv-SE" dirty="0"/>
              <a:t>Metod och urval</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3</a:t>
            </a:fld>
            <a:endParaRPr lang="en-GB" dirty="0"/>
          </a:p>
        </p:txBody>
      </p:sp>
      <p:sp>
        <p:nvSpPr>
          <p:cNvPr id="3" name="Rundad rektangulär 2"/>
          <p:cNvSpPr/>
          <p:nvPr/>
        </p:nvSpPr>
        <p:spPr>
          <a:xfrm>
            <a:off x="7685879" y="3907759"/>
            <a:ext cx="2994690" cy="763427"/>
          </a:xfrm>
          <a:prstGeom prst="wedgeRoundRectCallout">
            <a:avLst>
              <a:gd name="adj1" fmla="val -134810"/>
              <a:gd name="adj2" fmla="val 38146"/>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sv-SE" sz="1600" dirty="0"/>
              <a:t>Svar från </a:t>
            </a:r>
            <a:r>
              <a:rPr lang="sv-SE" sz="1600" dirty="0" err="1"/>
              <a:t>Srf</a:t>
            </a:r>
            <a:r>
              <a:rPr lang="sv-SE" sz="1600" dirty="0"/>
              <a:t> konsulterna är överrepresenterade</a:t>
            </a:r>
          </a:p>
        </p:txBody>
      </p:sp>
    </p:spTree>
    <p:extLst>
      <p:ext uri="{BB962C8B-B14F-4D97-AF65-F5344CB8AC3E}">
        <p14:creationId xmlns:p14="http://schemas.microsoft.com/office/powerpoint/2010/main" val="246591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59999" y="1136161"/>
            <a:ext cx="5626800" cy="4003675"/>
          </a:xfrm>
        </p:spPr>
        <p:txBody>
          <a:bodyPr/>
          <a:lstStyle/>
          <a:p>
            <a:pPr marL="285750" indent="-285750">
              <a:buFont typeface="Wingdings" panose="05000000000000000000" pitchFamily="2" charset="2"/>
              <a:buChar char="§"/>
            </a:pPr>
            <a:r>
              <a:rPr lang="sv-SE" sz="1100" dirty="0"/>
              <a:t>De flesta respondenter uppger att de är redovisningskonsulter (69%). 29% uppger revisor som yrkesgrupp, och 10% skatterådgivare. Gällande vilken typ kategori som bäst beskriver respondenternas kunder, menar flest (63%) att kunderna är mikroföretag (färre än 10 anställda). Omkring 1 av 4 (26%) uppger att kunderna främst är små företag (10-49 anställda). 4 procent uppger att de huvudsakliga kunderna är fysiska personer respektive medelstora företag (50-249 anställda). 2% har i huvudsak stora företag (fler än 249 anställda) som främsta kunder.</a:t>
            </a:r>
          </a:p>
          <a:p>
            <a:pPr marL="285750" indent="-285750">
              <a:buFont typeface="Wingdings" panose="05000000000000000000" pitchFamily="2" charset="2"/>
              <a:buChar char="§"/>
            </a:pPr>
            <a:r>
              <a:rPr lang="sv-SE" sz="1100" dirty="0"/>
              <a:t>Angående frågan vilken bransch merparten av kunderna är verksamma inom är resultatet utspritt. Byggverksamhet (38%) följt av handelsbranschen (29%) tycks vara de vanligaste branscherna. </a:t>
            </a:r>
          </a:p>
          <a:p>
            <a:pPr marL="285750" indent="-285750">
              <a:buFont typeface="Wingdings" panose="05000000000000000000" pitchFamily="2" charset="2"/>
              <a:buChar char="§"/>
            </a:pPr>
            <a:r>
              <a:rPr lang="sv-SE" sz="1100" dirty="0"/>
              <a:t>Respondenterna fick svara på ett antal påståenden där de fick ange sin personliga inställning angående skattetillägg. Gällande påståendet ”Det är rättvist att en person eller ett företag som av glömska inte deklarerar får skattetillägg.” instämmer totalt 36 procent (andel 4+5) medan 38 procent uppger att de inte instämmer med påståendet (andel 1+2). Att ”Det är rättvist att en person eller företag som av slarv lämnar oriktig uppgift i sin deklaration får skattetillägg” instämmer 45 procent med (andel 4+5), 3 av 10 (29%, andel 1+2) instämmer inte. </a:t>
            </a:r>
          </a:p>
          <a:p>
            <a:pPr marL="285750" indent="-285750">
              <a:buFont typeface="Wingdings" panose="05000000000000000000" pitchFamily="2" charset="2"/>
              <a:buChar char="§"/>
            </a:pPr>
            <a:r>
              <a:rPr lang="sv-SE" sz="1100" dirty="0"/>
              <a:t>Påståendet ”När någon har gjort fel av misstag bör man inte få skattetillägg” instämmer majoriteten med (78%, andel 4+5). Endast 1 av 10 instämmer inte (10%, andel 1+2). Att Skatteverket kan bedöma om någon gjort fel av misstag är det 17 procent som anser (andel 4+5) medan 54 procent inte håller med (andel 1+2). </a:t>
            </a:r>
          </a:p>
          <a:p>
            <a:pPr marL="285750" indent="-285750">
              <a:buFont typeface="Wingdings" panose="05000000000000000000" pitchFamily="2" charset="2"/>
              <a:buChar char="§"/>
            </a:pPr>
            <a:r>
              <a:rPr lang="sv-SE" sz="1100" dirty="0"/>
              <a:t>Få (12%) instämmer i att ”Skatteverkets handläggning av skattetillägg är pålitlig och rättvis. Drygt hälften (52%, andel 4+5) anser att detta inte stämmer. Att ”Skattetillägg bidrar till en högre lagefterlevnad instämmer något fler i (42%) än tar avstånd ifrån (30%).</a:t>
            </a:r>
            <a:endParaRPr lang="sv-SE" sz="1050" dirty="0"/>
          </a:p>
        </p:txBody>
      </p:sp>
      <p:sp>
        <p:nvSpPr>
          <p:cNvPr id="3" name="Platshållare för innehåll 2"/>
          <p:cNvSpPr>
            <a:spLocks noGrp="1"/>
          </p:cNvSpPr>
          <p:nvPr>
            <p:ph sz="quarter" idx="14"/>
          </p:nvPr>
        </p:nvSpPr>
        <p:spPr>
          <a:xfrm>
            <a:off x="6198466" y="1125527"/>
            <a:ext cx="5628408" cy="4003676"/>
          </a:xfrm>
        </p:spPr>
        <p:txBody>
          <a:bodyPr/>
          <a:lstStyle/>
          <a:p>
            <a:pPr marL="285750" indent="-285750">
              <a:buFont typeface="Wingdings" panose="05000000000000000000" pitchFamily="2" charset="2"/>
              <a:buChar char="§"/>
            </a:pPr>
            <a:r>
              <a:rPr lang="sv-SE" sz="1100" dirty="0"/>
              <a:t>Totalt 78 procent (andel 4+5) tror att enskilda och företag är noga med att lämna korrekta uppgifter till Skatteverket för att slippa betala skattetillägg, endast 8 procent motsätter sig påståendet (andel 1+2). Påståendet ”Skattetillägg bidrar till att skatteundandragande och skattefusk minskar i Sverige.” instämmer närmare fyra av tio med (39%, andel 4+5) medan 31 procent inte instämmer (andel 1+2). </a:t>
            </a:r>
          </a:p>
          <a:p>
            <a:pPr marL="285750" indent="-285750">
              <a:buFont typeface="Wingdings" panose="05000000000000000000" pitchFamily="2" charset="2"/>
              <a:buChar char="§"/>
            </a:pPr>
            <a:r>
              <a:rPr lang="sv-SE" sz="1100" dirty="0"/>
              <a:t>Gällande företagares generella kunskaper om beräkning av skattetillägg tror 8 procent av respondenterna att de är mycket goda eller goda, och hela 61 respektive 17 procent tror att kunskaperna är dåliga eller obefintliga. </a:t>
            </a:r>
          </a:p>
          <a:p>
            <a:pPr marL="285750" indent="-285750">
              <a:buFont typeface="Wingdings" panose="05000000000000000000" pitchFamily="2" charset="2"/>
              <a:buChar char="§"/>
            </a:pPr>
            <a:r>
              <a:rPr lang="sv-SE" sz="1100" dirty="0"/>
              <a:t>Angående allmänhetens generella kunskaper om beräkning av skattetillägg tror 57 respektive 37 procent att de är dåliga eller obefintliga. </a:t>
            </a:r>
          </a:p>
          <a:p>
            <a:pPr marL="285750" indent="-285750">
              <a:buFont typeface="Wingdings" panose="05000000000000000000" pitchFamily="2" charset="2"/>
              <a:buChar char="§"/>
            </a:pPr>
            <a:r>
              <a:rPr lang="sv-SE" sz="1100" dirty="0"/>
              <a:t>Närmare hälften (48%) anser att den generella nivån på skattetillägg dvs. 40% på slutgiltig skatt är alldeles för hög, en procent tycker att den är alldeles för låg. Gällande det generella skattetillägget på 20% på mervärdesskatt, socialavgifter och punktskatter anser 27 procent att den är alldeles för hög. </a:t>
            </a:r>
          </a:p>
          <a:p>
            <a:pPr marL="285750" indent="-285750">
              <a:buFont typeface="Wingdings" panose="05000000000000000000" pitchFamily="2" charset="2"/>
              <a:buChar char="§"/>
            </a:pPr>
            <a:r>
              <a:rPr lang="sv-SE" sz="1100" dirty="0"/>
              <a:t>Det ord som flest anser beskriver bestämmelserna om beräkning av skattetillägg är komplicerade (49%). 12% anser att bestämmelserna är tydliga, och 11% att de är förutsägbara.</a:t>
            </a:r>
          </a:p>
          <a:p>
            <a:pPr marL="285750" indent="-285750">
              <a:buFont typeface="Wingdings" panose="05000000000000000000" pitchFamily="2" charset="2"/>
              <a:buChar char="§"/>
            </a:pPr>
            <a:r>
              <a:rPr lang="sv-SE" sz="1100" dirty="0"/>
              <a:t>Nära hälften (47%) uppger att de anser att bestämmelserna om beräkning av skattetillägg bör ändras. 7% anser att de inte bör göra det, och 46% kan inte besvara frågan utan uppger </a:t>
            </a:r>
            <a:r>
              <a:rPr lang="sv-SE" sz="1100" i="1" dirty="0"/>
              <a:t>tveksam, vet ej</a:t>
            </a:r>
            <a:r>
              <a:rPr lang="sv-SE" sz="1100" dirty="0"/>
              <a:t>.</a:t>
            </a:r>
          </a:p>
          <a:p>
            <a:pPr marL="285750" indent="-285750">
              <a:buFont typeface="Wingdings" panose="05000000000000000000" pitchFamily="2" charset="2"/>
              <a:buChar char="§"/>
            </a:pPr>
            <a:r>
              <a:rPr lang="sv-SE" sz="1100" dirty="0"/>
              <a:t>62% anser sig själva ha goda kunskaper om bestämmelserna kring skattetillägg (andel 4+5), och 39% uppger att de har stora erfarenheter av att tillämpa dem (andel 4+5).</a:t>
            </a:r>
          </a:p>
        </p:txBody>
      </p:sp>
      <p:sp>
        <p:nvSpPr>
          <p:cNvPr id="4" name="Rubrik 3"/>
          <p:cNvSpPr>
            <a:spLocks noGrp="1"/>
          </p:cNvSpPr>
          <p:nvPr>
            <p:ph type="title"/>
          </p:nvPr>
        </p:nvSpPr>
        <p:spPr/>
        <p:txBody>
          <a:bodyPr/>
          <a:lstStyle/>
          <a:p>
            <a:r>
              <a:rPr lang="sv-SE" dirty="0">
                <a:solidFill>
                  <a:schemeClr val="bg2"/>
                </a:solidFill>
              </a:rPr>
              <a:t>Resultatet i korthet</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405316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dirty="0"/>
              <a:t>Om respondenterna</a:t>
            </a:r>
          </a:p>
        </p:txBody>
      </p:sp>
      <p:sp>
        <p:nvSpPr>
          <p:cNvPr id="3" name="Platshållare för text 2"/>
          <p:cNvSpPr>
            <a:spLocks noGrp="1"/>
          </p:cNvSpPr>
          <p:nvPr>
            <p:ph type="body" sz="quarter" idx="16"/>
          </p:nvPr>
        </p:nvSpPr>
        <p:spPr/>
        <p:txBody>
          <a:bodyPr/>
          <a:lstStyle/>
          <a:p>
            <a:r>
              <a:rPr lang="sv-SE" dirty="0"/>
              <a:t>1.</a:t>
            </a:r>
          </a:p>
        </p:txBody>
      </p:sp>
      <p:sp>
        <p:nvSpPr>
          <p:cNvPr id="4" name="Platshållare för bildnummer 3"/>
          <p:cNvSpPr>
            <a:spLocks noGrp="1"/>
          </p:cNvSpPr>
          <p:nvPr>
            <p:ph type="sldNum" sz="quarter" idx="4"/>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216252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Vilken yrkesgrupp tillhör du?</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6</a:t>
            </a:fld>
            <a:endParaRPr lang="en-GB" dirty="0"/>
          </a:p>
        </p:txBody>
      </p:sp>
      <p:sp>
        <p:nvSpPr>
          <p:cNvPr id="6" name="Platshållare för text 5"/>
          <p:cNvSpPr>
            <a:spLocks noGrp="1"/>
          </p:cNvSpPr>
          <p:nvPr>
            <p:ph type="body" sz="quarter" idx="17"/>
          </p:nvPr>
        </p:nvSpPr>
        <p:spPr/>
        <p:txBody>
          <a:bodyPr/>
          <a:lstStyle/>
          <a:p>
            <a:r>
              <a:rPr lang="sv-SE" dirty="0"/>
              <a:t>Bas: 989</a:t>
            </a:r>
            <a:br>
              <a:rPr lang="sv-SE" sz="2000" dirty="0"/>
            </a:br>
            <a:r>
              <a:rPr lang="sv-SE" sz="1400" dirty="0"/>
              <a:t>Fler svar möjliga</a:t>
            </a:r>
            <a:endParaRPr lang="sv-SE" sz="2000" dirty="0"/>
          </a:p>
        </p:txBody>
      </p:sp>
      <p:graphicFrame>
        <p:nvGraphicFramePr>
          <p:cNvPr id="8" name="Content Placeholder 10"/>
          <p:cNvGraphicFramePr>
            <a:graphicFrameLocks noGrp="1"/>
          </p:cNvGraphicFramePr>
          <p:nvPr>
            <p:ph sz="quarter" idx="14"/>
            <p:extLst>
              <p:ext uri="{D42A27DB-BD31-4B8C-83A1-F6EECF244321}">
                <p14:modId xmlns:p14="http://schemas.microsoft.com/office/powerpoint/2010/main" val="2074999621"/>
              </p:ext>
            </p:extLst>
          </p:nvPr>
        </p:nvGraphicFramePr>
        <p:xfrm>
          <a:off x="357188" y="1708150"/>
          <a:ext cx="11463337" cy="40036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p:cNvSpPr txBox="1"/>
          <p:nvPr/>
        </p:nvSpPr>
        <p:spPr>
          <a:xfrm>
            <a:off x="11599392" y="5200650"/>
            <a:ext cx="470253" cy="215444"/>
          </a:xfrm>
          <a:prstGeom prst="rect">
            <a:avLst/>
          </a:prstGeom>
          <a:noFill/>
        </p:spPr>
        <p:txBody>
          <a:bodyPr wrap="square" lIns="0" tIns="0" rIns="0" bIns="0" rtlCol="0">
            <a:spAutoFit/>
          </a:bodyPr>
          <a:lstStyle/>
          <a:p>
            <a:r>
              <a:rPr lang="sv-SE" sz="1400" dirty="0"/>
              <a:t>%</a:t>
            </a:r>
          </a:p>
        </p:txBody>
      </p:sp>
      <p:sp>
        <p:nvSpPr>
          <p:cNvPr id="2" name="Rektangel med rundade hörn 1"/>
          <p:cNvSpPr/>
          <p:nvPr/>
        </p:nvSpPr>
        <p:spPr>
          <a:xfrm>
            <a:off x="2575775" y="3477296"/>
            <a:ext cx="914400" cy="2112135"/>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0" name="Rektangel med rundade hörn 9"/>
          <p:cNvSpPr/>
          <p:nvPr/>
        </p:nvSpPr>
        <p:spPr>
          <a:xfrm>
            <a:off x="4454659" y="2548228"/>
            <a:ext cx="914400" cy="2994866"/>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220294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a:t>Merparten av respondenterna (63%) har mikroföretag som kunder. Yrkesgruppen </a:t>
            </a:r>
            <a:r>
              <a:rPr lang="sv-SE" i="1" dirty="0"/>
              <a:t>redovisningskonsulter</a:t>
            </a:r>
            <a:r>
              <a:rPr lang="sv-SE" dirty="0"/>
              <a:t> uppger i signifikant större utsträckning att de har mikroföretag som kunder (74%), jämfört med övriga yrkesgrupper. </a:t>
            </a:r>
          </a:p>
          <a:p>
            <a:endParaRPr lang="sv-SE" dirty="0"/>
          </a:p>
          <a:p>
            <a:r>
              <a:rPr lang="sv-SE" dirty="0"/>
              <a:t>De som tillhör yrkesgruppen </a:t>
            </a:r>
            <a:r>
              <a:rPr lang="sv-SE" i="1" dirty="0"/>
              <a:t>revisorer</a:t>
            </a:r>
            <a:r>
              <a:rPr lang="sv-SE" dirty="0"/>
              <a:t> har i högre grad små (41%) och medelstora (9%) företag som kunder. </a:t>
            </a:r>
          </a:p>
          <a:p>
            <a:endParaRPr lang="sv-SE" dirty="0"/>
          </a:p>
          <a:p>
            <a:r>
              <a:rPr lang="sv-SE" dirty="0"/>
              <a:t>Yrkesgruppen </a:t>
            </a:r>
            <a:r>
              <a:rPr lang="sv-SE" i="1" dirty="0"/>
              <a:t>skatterådgivare</a:t>
            </a:r>
            <a:r>
              <a:rPr lang="sv-SE" dirty="0"/>
              <a:t> har i signifikant högre utsträckning stora företag (10%) som kunder jämfört med övriga yrkesgrupper. </a:t>
            </a:r>
          </a:p>
        </p:txBody>
      </p:sp>
      <p:sp>
        <p:nvSpPr>
          <p:cNvPr id="4" name="Rubrik 3"/>
          <p:cNvSpPr>
            <a:spLocks noGrp="1"/>
          </p:cNvSpPr>
          <p:nvPr>
            <p:ph type="title"/>
          </p:nvPr>
        </p:nvSpPr>
        <p:spPr/>
        <p:txBody>
          <a:bodyPr/>
          <a:lstStyle/>
          <a:p>
            <a:r>
              <a:rPr lang="sv-SE" dirty="0"/>
              <a:t>Vilken kategori beskriver bäst majoriteten av dina kunder?</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7</a:t>
            </a:fld>
            <a:endParaRPr lang="en-GB" dirty="0"/>
          </a:p>
        </p:txBody>
      </p:sp>
      <p:sp>
        <p:nvSpPr>
          <p:cNvPr id="6" name="Platshållare för text 5"/>
          <p:cNvSpPr>
            <a:spLocks noGrp="1"/>
          </p:cNvSpPr>
          <p:nvPr>
            <p:ph type="body" sz="quarter" idx="17"/>
          </p:nvPr>
        </p:nvSpPr>
        <p:spPr/>
        <p:txBody>
          <a:bodyPr/>
          <a:lstStyle/>
          <a:p>
            <a:r>
              <a:rPr lang="sv-SE" dirty="0"/>
              <a:t>Bas: 989</a:t>
            </a:r>
          </a:p>
        </p:txBody>
      </p:sp>
      <p:graphicFrame>
        <p:nvGraphicFramePr>
          <p:cNvPr id="8" name="Content Placeholder 4"/>
          <p:cNvGraphicFramePr>
            <a:graphicFrameLocks noGrp="1"/>
          </p:cNvGraphicFramePr>
          <p:nvPr>
            <p:ph sz="quarter" idx="14"/>
            <p:extLst>
              <p:ext uri="{D42A27DB-BD31-4B8C-83A1-F6EECF244321}">
                <p14:modId xmlns:p14="http://schemas.microsoft.com/office/powerpoint/2010/main" val="1025291902"/>
              </p:ext>
            </p:extLst>
          </p:nvPr>
        </p:nvGraphicFramePr>
        <p:xfrm>
          <a:off x="6191250" y="1708150"/>
          <a:ext cx="5629275" cy="40036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p:cNvSpPr txBox="1"/>
          <p:nvPr/>
        </p:nvSpPr>
        <p:spPr>
          <a:xfrm>
            <a:off x="8431389" y="5706391"/>
            <a:ext cx="470253" cy="215444"/>
          </a:xfrm>
          <a:prstGeom prst="rect">
            <a:avLst/>
          </a:prstGeom>
          <a:noFill/>
        </p:spPr>
        <p:txBody>
          <a:bodyPr wrap="square" lIns="0" tIns="0" rIns="0" bIns="0" rtlCol="0">
            <a:spAutoFit/>
          </a:bodyPr>
          <a:lstStyle/>
          <a:p>
            <a:r>
              <a:rPr lang="sv-SE" sz="1400" dirty="0"/>
              <a:t>%</a:t>
            </a:r>
          </a:p>
        </p:txBody>
      </p:sp>
      <p:cxnSp>
        <p:nvCxnSpPr>
          <p:cNvPr id="7" name="Rak pil 6"/>
          <p:cNvCxnSpPr>
            <a:stCxn id="10" idx="1"/>
          </p:cNvCxnSpPr>
          <p:nvPr/>
        </p:nvCxnSpPr>
        <p:spPr>
          <a:xfrm flipH="1" flipV="1">
            <a:off x="5602311" y="2434107"/>
            <a:ext cx="1017430" cy="50060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ktangel med rundade hörn 9"/>
          <p:cNvSpPr/>
          <p:nvPr/>
        </p:nvSpPr>
        <p:spPr>
          <a:xfrm>
            <a:off x="6619741" y="2698874"/>
            <a:ext cx="1811648" cy="471674"/>
          </a:xfrm>
          <a:prstGeom prst="round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cxnSp>
        <p:nvCxnSpPr>
          <p:cNvPr id="11" name="Rak pil 10"/>
          <p:cNvCxnSpPr/>
          <p:nvPr/>
        </p:nvCxnSpPr>
        <p:spPr>
          <a:xfrm flipH="1" flipV="1">
            <a:off x="5246710" y="3729507"/>
            <a:ext cx="1017431" cy="29621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Rektangel med rundade hörn 11"/>
          <p:cNvSpPr/>
          <p:nvPr/>
        </p:nvSpPr>
        <p:spPr>
          <a:xfrm>
            <a:off x="6264141" y="3572187"/>
            <a:ext cx="2167248" cy="1077085"/>
          </a:xfrm>
          <a:prstGeom prst="round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cxnSp>
        <p:nvCxnSpPr>
          <p:cNvPr id="14" name="Rak pil 13"/>
          <p:cNvCxnSpPr/>
          <p:nvPr/>
        </p:nvCxnSpPr>
        <p:spPr>
          <a:xfrm flipH="1" flipV="1">
            <a:off x="5246710" y="4820517"/>
            <a:ext cx="1373032" cy="32280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Rektangel med rundade hörn 14"/>
          <p:cNvSpPr/>
          <p:nvPr/>
        </p:nvSpPr>
        <p:spPr>
          <a:xfrm>
            <a:off x="6619741" y="4963017"/>
            <a:ext cx="1811648" cy="507537"/>
          </a:xfrm>
          <a:prstGeom prst="round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112845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arn(inVertic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par>
                                <p:cTn id="26" presetID="16" presetClass="entr" presetSubtype="21"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500"/>
                                        <p:tgtEl>
                                          <p:spTgt spid="14"/>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inVertical)">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0" grpId="0" animBg="1"/>
      <p:bldP spid="12"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a:t>Totalt omkring 4 av 10 har kunder verksamma inom byggbranschen (38%). Redovisningskonsulter (41%) och de som i huvudsak har mikroföretagskunder (43%) har i signifikant större utsträckning kunder som tillhör byggbranschen jämfört med övriga. </a:t>
            </a:r>
          </a:p>
          <a:p>
            <a:r>
              <a:rPr lang="sv-SE" dirty="0"/>
              <a:t>Kunder som tillhör kategorin stora företag är i signifikant högre omfattning verksamma inom tillverkning (50%) och fastighetsverksamhet (33%) jämfört med övriga storlekskategorier. </a:t>
            </a:r>
          </a:p>
          <a:p>
            <a:r>
              <a:rPr lang="sv-SE" dirty="0"/>
              <a:t>Nästan 6 av 10 (59%) av de som i huvudsak har kunder som går under kategorin fysiska personer uppger att deras kunder är verksamma inom jordbruk och skogsbruk (59%). </a:t>
            </a:r>
          </a:p>
        </p:txBody>
      </p:sp>
      <p:sp>
        <p:nvSpPr>
          <p:cNvPr id="4" name="Rubrik 3"/>
          <p:cNvSpPr>
            <a:spLocks noGrp="1"/>
          </p:cNvSpPr>
          <p:nvPr>
            <p:ph type="title"/>
          </p:nvPr>
        </p:nvSpPr>
        <p:spPr/>
        <p:txBody>
          <a:bodyPr/>
          <a:lstStyle/>
          <a:p>
            <a:r>
              <a:rPr lang="sv-SE" dirty="0"/>
              <a:t>I vilka branscher är merparten av dina kunder verksamma?</a:t>
            </a:r>
          </a:p>
        </p:txBody>
      </p:sp>
      <p:sp>
        <p:nvSpPr>
          <p:cNvPr id="5" name="Platshållare för bildnummer 4"/>
          <p:cNvSpPr>
            <a:spLocks noGrp="1"/>
          </p:cNvSpPr>
          <p:nvPr>
            <p:ph type="sldNum" sz="quarter" idx="4"/>
          </p:nvPr>
        </p:nvSpPr>
        <p:spPr/>
        <p:txBody>
          <a:bodyPr/>
          <a:lstStyle/>
          <a:p>
            <a:fld id="{4034BEE3-566C-4068-A777-C3A4762E861B}" type="slidenum">
              <a:rPr lang="en-GB" smtClean="0"/>
              <a:pPr/>
              <a:t>8</a:t>
            </a:fld>
            <a:endParaRPr lang="en-GB" dirty="0"/>
          </a:p>
        </p:txBody>
      </p:sp>
      <p:sp>
        <p:nvSpPr>
          <p:cNvPr id="6" name="Platshållare för text 5"/>
          <p:cNvSpPr>
            <a:spLocks noGrp="1"/>
          </p:cNvSpPr>
          <p:nvPr>
            <p:ph type="body" sz="quarter" idx="17"/>
          </p:nvPr>
        </p:nvSpPr>
        <p:spPr/>
        <p:txBody>
          <a:bodyPr/>
          <a:lstStyle/>
          <a:p>
            <a:r>
              <a:rPr lang="sv-SE" dirty="0"/>
              <a:t>Bas: Inom parentes</a:t>
            </a:r>
          </a:p>
          <a:p>
            <a:r>
              <a:rPr lang="sv-SE" sz="1400" dirty="0"/>
              <a:t>Fler svar möjliga</a:t>
            </a:r>
            <a:endParaRPr lang="sv-SE" sz="2000" dirty="0"/>
          </a:p>
        </p:txBody>
      </p:sp>
      <p:graphicFrame>
        <p:nvGraphicFramePr>
          <p:cNvPr id="8" name="Content Placeholder 10"/>
          <p:cNvGraphicFramePr>
            <a:graphicFrameLocks noGrp="1"/>
          </p:cNvGraphicFramePr>
          <p:nvPr>
            <p:ph sz="quarter" idx="14"/>
            <p:extLst>
              <p:ext uri="{D42A27DB-BD31-4B8C-83A1-F6EECF244321}">
                <p14:modId xmlns:p14="http://schemas.microsoft.com/office/powerpoint/2010/main" val="3525966985"/>
              </p:ext>
            </p:extLst>
          </p:nvPr>
        </p:nvGraphicFramePr>
        <p:xfrm>
          <a:off x="5859887" y="1108073"/>
          <a:ext cx="6194737" cy="493168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p:cNvSpPr txBox="1"/>
          <p:nvPr/>
        </p:nvSpPr>
        <p:spPr>
          <a:xfrm>
            <a:off x="10264201" y="5855087"/>
            <a:ext cx="470253" cy="184666"/>
          </a:xfrm>
          <a:prstGeom prst="rect">
            <a:avLst/>
          </a:prstGeom>
          <a:noFill/>
        </p:spPr>
        <p:txBody>
          <a:bodyPr wrap="square" lIns="0" tIns="0" rIns="0" bIns="0" rtlCol="0">
            <a:spAutoFit/>
          </a:bodyPr>
          <a:lstStyle/>
          <a:p>
            <a:r>
              <a:rPr lang="sv-SE" sz="1200" dirty="0"/>
              <a:t>%</a:t>
            </a:r>
          </a:p>
        </p:txBody>
      </p:sp>
      <p:sp>
        <p:nvSpPr>
          <p:cNvPr id="3" name="textruta 2"/>
          <p:cNvSpPr txBox="1"/>
          <p:nvPr/>
        </p:nvSpPr>
        <p:spPr>
          <a:xfrm>
            <a:off x="319171" y="5109867"/>
            <a:ext cx="5051939" cy="984885"/>
          </a:xfrm>
          <a:prstGeom prst="rect">
            <a:avLst/>
          </a:prstGeom>
          <a:solidFill>
            <a:srgbClr val="00B050"/>
          </a:solidFill>
        </p:spPr>
        <p:txBody>
          <a:bodyPr wrap="square" lIns="0" tIns="0" rIns="0" bIns="0" rtlCol="0">
            <a:spAutoFit/>
          </a:bodyPr>
          <a:lstStyle/>
          <a:p>
            <a:r>
              <a:rPr lang="sv-SE" sz="1600" dirty="0">
                <a:solidFill>
                  <a:schemeClr val="bg1"/>
                </a:solidFill>
              </a:rPr>
              <a:t>Överrepresentation FAR: </a:t>
            </a:r>
            <a:r>
              <a:rPr lang="sv-SE" sz="1600" i="1" dirty="0">
                <a:solidFill>
                  <a:schemeClr val="bg1"/>
                </a:solidFill>
              </a:rPr>
              <a:t>Fastighetsverksamhet </a:t>
            </a:r>
            <a:r>
              <a:rPr lang="sv-SE" sz="1600" dirty="0">
                <a:solidFill>
                  <a:schemeClr val="bg1"/>
                </a:solidFill>
              </a:rPr>
              <a:t>och </a:t>
            </a:r>
            <a:r>
              <a:rPr lang="sv-SE" sz="1600" i="1" dirty="0">
                <a:solidFill>
                  <a:schemeClr val="bg1"/>
                </a:solidFill>
              </a:rPr>
              <a:t>Tillverkning</a:t>
            </a:r>
          </a:p>
          <a:p>
            <a:r>
              <a:rPr lang="sv-SE" sz="1600" dirty="0">
                <a:solidFill>
                  <a:schemeClr val="bg1"/>
                </a:solidFill>
              </a:rPr>
              <a:t>Överrepresentation </a:t>
            </a:r>
            <a:r>
              <a:rPr lang="sv-SE" sz="1600" dirty="0" err="1">
                <a:solidFill>
                  <a:schemeClr val="bg1"/>
                </a:solidFill>
              </a:rPr>
              <a:t>Srf</a:t>
            </a:r>
            <a:r>
              <a:rPr lang="sv-SE" sz="1600" dirty="0">
                <a:solidFill>
                  <a:schemeClr val="bg1"/>
                </a:solidFill>
              </a:rPr>
              <a:t>: </a:t>
            </a:r>
            <a:r>
              <a:rPr lang="sv-SE" sz="1600" i="1" dirty="0">
                <a:solidFill>
                  <a:schemeClr val="bg1"/>
                </a:solidFill>
              </a:rPr>
              <a:t>Jordbruk och Skogsbruk </a:t>
            </a:r>
            <a:r>
              <a:rPr lang="sv-SE" sz="1600" dirty="0">
                <a:solidFill>
                  <a:schemeClr val="bg1"/>
                </a:solidFill>
              </a:rPr>
              <a:t>(17 %) och </a:t>
            </a:r>
            <a:r>
              <a:rPr lang="sv-SE" sz="1600" i="1" dirty="0">
                <a:solidFill>
                  <a:schemeClr val="bg1"/>
                </a:solidFill>
              </a:rPr>
              <a:t>Byggverksamhet </a:t>
            </a:r>
            <a:r>
              <a:rPr lang="sv-SE" sz="1600" dirty="0">
                <a:solidFill>
                  <a:schemeClr val="bg1"/>
                </a:solidFill>
              </a:rPr>
              <a:t>(41 %)</a:t>
            </a:r>
          </a:p>
        </p:txBody>
      </p:sp>
      <p:sp>
        <p:nvSpPr>
          <p:cNvPr id="7" name="Rektangel med rundade hörn 6"/>
          <p:cNvSpPr/>
          <p:nvPr/>
        </p:nvSpPr>
        <p:spPr>
          <a:xfrm>
            <a:off x="10264201" y="2446986"/>
            <a:ext cx="232081" cy="257577"/>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0" name="Rektangel med rundade hörn 9"/>
          <p:cNvSpPr/>
          <p:nvPr/>
        </p:nvSpPr>
        <p:spPr>
          <a:xfrm>
            <a:off x="9807358" y="3090930"/>
            <a:ext cx="199527" cy="239316"/>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1" name="Rektangel med rundade hörn 10"/>
          <p:cNvSpPr/>
          <p:nvPr/>
        </p:nvSpPr>
        <p:spPr>
          <a:xfrm>
            <a:off x="9723740" y="3289368"/>
            <a:ext cx="199527" cy="239316"/>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
        <p:nvSpPr>
          <p:cNvPr id="12" name="Rektangel med rundade hörn 11"/>
          <p:cNvSpPr/>
          <p:nvPr/>
        </p:nvSpPr>
        <p:spPr>
          <a:xfrm>
            <a:off x="9071117" y="5383346"/>
            <a:ext cx="163036" cy="218964"/>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sv-SE" sz="1600" dirty="0"/>
          </a:p>
        </p:txBody>
      </p:sp>
    </p:spTree>
    <p:extLst>
      <p:ext uri="{BB962C8B-B14F-4D97-AF65-F5344CB8AC3E}">
        <p14:creationId xmlns:p14="http://schemas.microsoft.com/office/powerpoint/2010/main" val="102339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dirty="0"/>
              <a:t>Uppfattning om den egna kunskapen och erfarenheten</a:t>
            </a:r>
          </a:p>
        </p:txBody>
      </p:sp>
      <p:sp>
        <p:nvSpPr>
          <p:cNvPr id="3" name="Platshållare för text 2"/>
          <p:cNvSpPr>
            <a:spLocks noGrp="1"/>
          </p:cNvSpPr>
          <p:nvPr>
            <p:ph type="body" sz="quarter" idx="16"/>
          </p:nvPr>
        </p:nvSpPr>
        <p:spPr/>
        <p:txBody>
          <a:bodyPr/>
          <a:lstStyle/>
          <a:p>
            <a:r>
              <a:rPr lang="sv-SE" dirty="0"/>
              <a:t>2.</a:t>
            </a:r>
          </a:p>
        </p:txBody>
      </p:sp>
      <p:sp>
        <p:nvSpPr>
          <p:cNvPr id="4" name="Platshållare för bildnummer 3"/>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43149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antar TNS Presentation Template (16_9)">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Presentation1" id="{5E14DCB8-A233-4805-89A6-2CFC9A1DF0E0}" vid="{7C2FBC5F-C683-4667-B558-73F0A044863D}"/>
    </a:ext>
  </a:extLst>
</a:theme>
</file>

<file path=ppt/theme/theme2.xml><?xml version="1.0" encoding="utf-8"?>
<a:theme xmlns:a="http://schemas.openxmlformats.org/drawingml/2006/main" name="Content slides - no sub heading">
  <a:themeElements>
    <a:clrScheme name="Kantar TNS">
      <a:dk1>
        <a:srgbClr val="717171"/>
      </a:dk1>
      <a:lt1>
        <a:srgbClr val="FFFFFF"/>
      </a:lt1>
      <a:dk2>
        <a:srgbClr val="79D738"/>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Presentation1" id="{5E14DCB8-A233-4805-89A6-2CFC9A1DF0E0}" vid="{BB74AEDB-F58D-44C4-BFAC-B69D93C5CA9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03">
    <a:dk1>
      <a:sysClr val="windowText" lastClr="000000"/>
    </a:dk1>
    <a:lt1>
      <a:sysClr val="window" lastClr="FFFFFF"/>
    </a:lt1>
    <a:dk2>
      <a:srgbClr val="BD9B08"/>
    </a:dk2>
    <a:lt2>
      <a:srgbClr val="E7E7E7"/>
    </a:lt2>
    <a:accent1>
      <a:srgbClr val="C0C0C0"/>
    </a:accent1>
    <a:accent2>
      <a:srgbClr val="989898"/>
    </a:accent2>
    <a:accent3>
      <a:srgbClr val="717171"/>
    </a:accent3>
    <a:accent4>
      <a:srgbClr val="93C021"/>
    </a:accent4>
    <a:accent5>
      <a:srgbClr val="00B6ED"/>
    </a:accent5>
    <a:accent6>
      <a:srgbClr val="E5007E"/>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403">
    <a:dk1>
      <a:sysClr val="windowText" lastClr="000000"/>
    </a:dk1>
    <a:lt1>
      <a:sysClr val="window" lastClr="FFFFFF"/>
    </a:lt1>
    <a:dk2>
      <a:srgbClr val="BD9B08"/>
    </a:dk2>
    <a:lt2>
      <a:srgbClr val="E7E7E7"/>
    </a:lt2>
    <a:accent1>
      <a:srgbClr val="C0C0C0"/>
    </a:accent1>
    <a:accent2>
      <a:srgbClr val="989898"/>
    </a:accent2>
    <a:accent3>
      <a:srgbClr val="717171"/>
    </a:accent3>
    <a:accent4>
      <a:srgbClr val="93C021"/>
    </a:accent4>
    <a:accent5>
      <a:srgbClr val="00B6ED"/>
    </a:accent5>
    <a:accent6>
      <a:srgbClr val="E5007E"/>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403">
    <a:dk1>
      <a:sysClr val="windowText" lastClr="000000"/>
    </a:dk1>
    <a:lt1>
      <a:sysClr val="window" lastClr="FFFFFF"/>
    </a:lt1>
    <a:dk2>
      <a:srgbClr val="BD9B08"/>
    </a:dk2>
    <a:lt2>
      <a:srgbClr val="E7E7E7"/>
    </a:lt2>
    <a:accent1>
      <a:srgbClr val="C0C0C0"/>
    </a:accent1>
    <a:accent2>
      <a:srgbClr val="989898"/>
    </a:accent2>
    <a:accent3>
      <a:srgbClr val="717171"/>
    </a:accent3>
    <a:accent4>
      <a:srgbClr val="93C021"/>
    </a:accent4>
    <a:accent5>
      <a:srgbClr val="00B6ED"/>
    </a:accent5>
    <a:accent6>
      <a:srgbClr val="E5007E"/>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403">
    <a:dk1>
      <a:sysClr val="windowText" lastClr="000000"/>
    </a:dk1>
    <a:lt1>
      <a:sysClr val="window" lastClr="FFFFFF"/>
    </a:lt1>
    <a:dk2>
      <a:srgbClr val="BD9B08"/>
    </a:dk2>
    <a:lt2>
      <a:srgbClr val="E7E7E7"/>
    </a:lt2>
    <a:accent1>
      <a:srgbClr val="C0C0C0"/>
    </a:accent1>
    <a:accent2>
      <a:srgbClr val="989898"/>
    </a:accent2>
    <a:accent3>
      <a:srgbClr val="717171"/>
    </a:accent3>
    <a:accent4>
      <a:srgbClr val="93C021"/>
    </a:accent4>
    <a:accent5>
      <a:srgbClr val="00B6ED"/>
    </a:accent5>
    <a:accent6>
      <a:srgbClr val="E5007E"/>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0124B74836EC48BF76AC0B1485D8FE" ma:contentTypeVersion="2" ma:contentTypeDescription="Create a new document." ma:contentTypeScope="" ma:versionID="7ef99f3146b73b0ac456aadb94661107">
  <xsd:schema xmlns:xsd="http://www.w3.org/2001/XMLSchema" xmlns:xs="http://www.w3.org/2001/XMLSchema" xmlns:p="http://schemas.microsoft.com/office/2006/metadata/properties" xmlns:ns2="0b437f98-23ae-4433-b13b-76c2068079ae" targetNamespace="http://schemas.microsoft.com/office/2006/metadata/properties" ma:root="true" ma:fieldsID="963eca439521cf874d5dbf5bfcb44ac3" ns2:_="">
    <xsd:import namespace="0b437f98-23ae-4433-b13b-76c2068079a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37f98-23ae-4433-b13b-76c206807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3F8E83-05DC-487A-A662-35C7C7CC3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37f98-23ae-4433-b13b-76c206807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22193883-9DEF-4394-A746-8B0504B231C0}">
  <ds:schemaRefs>
    <ds:schemaRef ds:uri="http://purl.org/dc/elements/1.1/"/>
    <ds:schemaRef ds:uri="http://schemas.openxmlformats.org/package/2006/metadata/core-properties"/>
    <ds:schemaRef ds:uri="http://schemas.microsoft.com/office/2006/documentManagement/types"/>
    <ds:schemaRef ds:uri="0b437f98-23ae-4433-b13b-76c2068079ae"/>
    <ds:schemaRef ds:uri="http://purl.org/dc/dcmitype/"/>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Kantar Sifo PowerPoint template 16x9 - for presentations and pitches</Template>
  <TotalTime>6941</TotalTime>
  <Words>2064</Words>
  <Application>Microsoft Office PowerPoint</Application>
  <PresentationFormat>Bredbild</PresentationFormat>
  <Paragraphs>209</Paragraphs>
  <Slides>24</Slides>
  <Notes>0</Notes>
  <HiddenSlides>3</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24</vt:i4>
      </vt:variant>
    </vt:vector>
  </HeadingPairs>
  <TitlesOfParts>
    <vt:vector size="29" baseType="lpstr">
      <vt:lpstr>Arial</vt:lpstr>
      <vt:lpstr>Calibri</vt:lpstr>
      <vt:lpstr>Wingdings</vt:lpstr>
      <vt:lpstr>Kantar TNS Presentation Template (16_9)</vt:lpstr>
      <vt:lpstr>Content slides - no sub heading</vt:lpstr>
      <vt:lpstr>Utredningen om beräkning av skattetillägg  Resultat från enkät till redovisningskonsulter, skatterådgivare &amp; revisorer på FAR och Srf konsulterna</vt:lpstr>
      <vt:lpstr>Om undersökningen</vt:lpstr>
      <vt:lpstr>Metod och urval</vt:lpstr>
      <vt:lpstr>Resultatet i korthet</vt:lpstr>
      <vt:lpstr>PowerPoint-presentation</vt:lpstr>
      <vt:lpstr>Vilken yrkesgrupp tillhör du?</vt:lpstr>
      <vt:lpstr>Vilken kategori beskriver bäst majoriteten av dina kunder?</vt:lpstr>
      <vt:lpstr>I vilka branscher är merparten av dina kunder verksamma?</vt:lpstr>
      <vt:lpstr>PowerPoint-presentation</vt:lpstr>
      <vt:lpstr>Hur skulle du bedöma dig själv när det gäller följande?</vt:lpstr>
      <vt:lpstr>Hur skulle du bedöma dig själv när det gäller följande? Dina kunskaper om bestämmelserna om skattetillägg?</vt:lpstr>
      <vt:lpstr>Hur skulle du bedöma dig själv när det gäller följande? Dina erfarenheter av att tillämpa bestämmelserna om skattetillägg i praktiken?</vt:lpstr>
      <vt:lpstr>PowerPoint-presentation</vt:lpstr>
      <vt:lpstr>I vilken utsträckning instämmer du i följande påståenden som handlar om skattetillägg?</vt:lpstr>
      <vt:lpstr>Kommentarer</vt:lpstr>
      <vt:lpstr>Kommentarer</vt:lpstr>
      <vt:lpstr>PowerPoint-presentation</vt:lpstr>
      <vt:lpstr>Vilken uppfattning har du om företagares generella kunskaper om beräkning av skattetillägg? Kunskaperna är...</vt:lpstr>
      <vt:lpstr>PowerPoint-presentation</vt:lpstr>
      <vt:lpstr>Vad tycker du om den generella nivån på skattetillägg, dvs. 40 %, på slutlig skatt?</vt:lpstr>
      <vt:lpstr>Vad tycker du om den generella nivån på skattetillägg, dvs. 20 %, på mervärdesskatt, socialavgifter och punktskatter?</vt:lpstr>
      <vt:lpstr>Om en oriktig uppgift skulle ha medfört underskott av en näringsverksamhet ska skattetillägget beräknas på en fjärdedel av det underskott som, om den oriktiga uppgiften hade godtagits, felaktigt skulle ha tillgodoräknats den som lämnat uppgiften. Har du någon synpunkt i fråga om underlaget och beräkningen av skattetillägg i underskottsfall?</vt:lpstr>
      <vt:lpstr>Jag tycker att bestämmelserna om beräkning av skattetillägg är....</vt:lpstr>
      <vt:lpstr>Tycker du att bestämmelserna om beräkning av skattetillägg bör ändras? Om ja, hur och varför.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example (white) – title can run to two lines 24pt</dc:title>
  <dc:creator>Danielsson, Alice (TSSTK)</dc:creator>
  <cp:lastModifiedBy>Petra Lagnehag Zars</cp:lastModifiedBy>
  <cp:revision>133</cp:revision>
  <dcterms:created xsi:type="dcterms:W3CDTF">2017-06-09T07:26:43Z</dcterms:created>
  <dcterms:modified xsi:type="dcterms:W3CDTF">2018-01-30T08:05:10Z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0x0101003E0124B74836EC48BF76AC0B1485D8FE</vt:lpwstr>
  </property>
</Properties>
</file>